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0" r:id="rId1"/>
    <p:sldMasterId id="2147483970" r:id="rId2"/>
  </p:sldMasterIdLst>
  <p:notesMasterIdLst>
    <p:notesMasterId r:id="rId26"/>
  </p:notesMasterIdLst>
  <p:sldIdLst>
    <p:sldId id="1319" r:id="rId3"/>
    <p:sldId id="1474" r:id="rId4"/>
    <p:sldId id="1377" r:id="rId5"/>
    <p:sldId id="696" r:id="rId6"/>
    <p:sldId id="1359" r:id="rId7"/>
    <p:sldId id="722" r:id="rId8"/>
    <p:sldId id="1382" r:id="rId9"/>
    <p:sldId id="989" r:id="rId10"/>
    <p:sldId id="1177" r:id="rId11"/>
    <p:sldId id="588" r:id="rId12"/>
    <p:sldId id="1523" r:id="rId13"/>
    <p:sldId id="1452" r:id="rId14"/>
    <p:sldId id="1524" r:id="rId15"/>
    <p:sldId id="1520" r:id="rId16"/>
    <p:sldId id="1518" r:id="rId17"/>
    <p:sldId id="1439" r:id="rId18"/>
    <p:sldId id="1521" r:id="rId19"/>
    <p:sldId id="1522" r:id="rId20"/>
    <p:sldId id="1469" r:id="rId21"/>
    <p:sldId id="328" r:id="rId22"/>
    <p:sldId id="1519" r:id="rId23"/>
    <p:sldId id="1526" r:id="rId24"/>
    <p:sldId id="1525" r:id="rId25"/>
  </p:sldIdLst>
  <p:sldSz cx="12192000" cy="6858000"/>
  <p:notesSz cx="6858000" cy="9144000"/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0" userDrawn="1">
          <p15:clr>
            <a:srgbClr val="A4A3A4"/>
          </p15:clr>
        </p15:guide>
        <p15:guide id="2" pos="3984" userDrawn="1">
          <p15:clr>
            <a:srgbClr val="A4A3A4"/>
          </p15:clr>
        </p15:guide>
        <p15:guide id="3" orient="horz" pos="1094" userDrawn="1">
          <p15:clr>
            <a:srgbClr val="A4A3A4"/>
          </p15:clr>
        </p15:guide>
        <p15:guide id="4" pos="3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AC5"/>
    <a:srgbClr val="DDDDDD"/>
    <a:srgbClr val="B2B2B2"/>
    <a:srgbClr val="FFFFFF"/>
    <a:srgbClr val="808080"/>
    <a:srgbClr val="5F5F5F"/>
    <a:srgbClr val="000000"/>
    <a:srgbClr val="C0C0C0"/>
    <a:srgbClr val="7F7F7F"/>
    <a:srgbClr val="3286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093" autoAdjust="0"/>
    <p:restoredTop sz="95547" autoAdjust="0"/>
  </p:normalViewPr>
  <p:slideViewPr>
    <p:cSldViewPr snapToObjects="1">
      <p:cViewPr>
        <p:scale>
          <a:sx n="27" d="100"/>
          <a:sy n="27" d="100"/>
        </p:scale>
        <p:origin x="1320" y="2720"/>
      </p:cViewPr>
      <p:guideLst>
        <p:guide orient="horz" pos="1570"/>
        <p:guide pos="3984"/>
        <p:guide orient="horz" pos="1094"/>
        <p:guide pos="33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200862"/>
    </p:cViewPr>
  </p:sorterViewPr>
  <p:notesViewPr>
    <p:cSldViewPr snapToObjects="1">
      <p:cViewPr varScale="1">
        <p:scale>
          <a:sx n="73" d="100"/>
          <a:sy n="73" d="100"/>
        </p:scale>
        <p:origin x="-3792" y="-11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gradFill flip="none" rotWithShape="1"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00" scaled="0"/>
                <a:tileRect/>
              </a:gradFill>
              <a:effectLst/>
            </c:spPr>
            <c:extLst>
              <c:ext xmlns:c16="http://schemas.microsoft.com/office/drawing/2014/chart" uri="{C3380CC4-5D6E-409C-BE32-E72D297353CC}">
                <c16:uniqueId val="{00000001-59B7-4995-9B4F-C346FAD7AD39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  <a:alpha val="20000"/>
                </a:schemeClr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59B7-4995-9B4F-C346FAD7AD39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9B7-4995-9B4F-C346FAD7AD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1-50DF-485F-A022-F6C407D9694A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3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50DF-485F-A022-F6C407D9694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0DF-485F-A022-F6C407D969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B0AA77-1898-4FE9-8798-1C77B813386C}" type="doc">
      <dgm:prSet loTypeId="urn:microsoft.com/office/officeart/2005/8/layout/pyramid1" loCatId="pyramid" qsTypeId="urn:microsoft.com/office/officeart/2005/8/quickstyle/simple1" qsCatId="simple" csTypeId="urn:microsoft.com/office/officeart/2005/8/colors/accent0_3" csCatId="mainScheme" phldr="1"/>
      <dgm:spPr/>
    </dgm:pt>
    <dgm:pt modelId="{F5CF22CA-AA05-417F-8D89-5DC209A171EB}">
      <dgm:prSet phldrT="[Text]" custT="1"/>
      <dgm:spPr>
        <a:solidFill>
          <a:schemeClr val="tx2"/>
        </a:solidFill>
        <a:ln w="6350">
          <a:solidFill>
            <a:schemeClr val="bg1"/>
          </a:solidFill>
        </a:ln>
      </dgm:spPr>
      <dgm:t>
        <a:bodyPr tIns="457200" bIns="91440" anchor="b" anchorCtr="0"/>
        <a:lstStyle/>
        <a:p>
          <a:r>
            <a:rPr lang="en-US" sz="1200" dirty="0">
              <a:solidFill>
                <a:srgbClr val="FFFFFF"/>
              </a:solidFill>
            </a:rPr>
            <a:t>RT‑MRI + Phonetics</a:t>
          </a:r>
        </a:p>
      </dgm:t>
    </dgm:pt>
    <dgm:pt modelId="{B24D76BC-091D-46E3-95A6-27CDFDB64474}" type="parTrans" cxnId="{CDAF1BB5-5971-4149-9387-29FA98E64DF5}">
      <dgm:prSet/>
      <dgm:spPr/>
      <dgm:t>
        <a:bodyPr/>
        <a:lstStyle/>
        <a:p>
          <a:endParaRPr lang="en-US" sz="1200"/>
        </a:p>
      </dgm:t>
    </dgm:pt>
    <dgm:pt modelId="{B7816E19-641B-4521-9D4A-DD34E6715A9C}" type="sibTrans" cxnId="{CDAF1BB5-5971-4149-9387-29FA98E64DF5}">
      <dgm:prSet/>
      <dgm:spPr/>
      <dgm:t>
        <a:bodyPr/>
        <a:lstStyle/>
        <a:p>
          <a:endParaRPr lang="en-US" sz="1200"/>
        </a:p>
      </dgm:t>
    </dgm:pt>
    <dgm:pt modelId="{6ECAB874-4AEC-4976-BFEF-D2DDCFFB48DB}">
      <dgm:prSet phldrT="[Text]" custT="1"/>
      <dgm:spPr>
        <a:solidFill>
          <a:schemeClr val="accent5"/>
        </a:solidFill>
        <a:ln w="6350">
          <a:solidFill>
            <a:schemeClr val="bg1"/>
          </a:solidFill>
        </a:ln>
      </dgm:spPr>
      <dgm:t>
        <a:bodyPr bIns="91440" anchor="b" anchorCtr="0"/>
        <a:lstStyle/>
        <a:p>
          <a:r>
            <a:rPr lang="en-US" sz="1200" dirty="0">
              <a:solidFill>
                <a:srgbClr val="FFFFFF"/>
              </a:solidFill>
            </a:rPr>
            <a:t>Articulatory Imaging Data</a:t>
          </a:r>
        </a:p>
      </dgm:t>
    </dgm:pt>
    <dgm:pt modelId="{B1A72E13-34A4-4607-8D21-4B325897B9DC}" type="parTrans" cxnId="{30624DFB-5691-4243-BD55-E76B5EFFF0F9}">
      <dgm:prSet/>
      <dgm:spPr/>
      <dgm:t>
        <a:bodyPr/>
        <a:lstStyle/>
        <a:p>
          <a:endParaRPr lang="en-US" sz="1200"/>
        </a:p>
      </dgm:t>
    </dgm:pt>
    <dgm:pt modelId="{F9439EDD-648E-484C-8334-B80F3B796436}" type="sibTrans" cxnId="{30624DFB-5691-4243-BD55-E76B5EFFF0F9}">
      <dgm:prSet/>
      <dgm:spPr/>
      <dgm:t>
        <a:bodyPr/>
        <a:lstStyle/>
        <a:p>
          <a:endParaRPr lang="en-US" sz="1200"/>
        </a:p>
      </dgm:t>
    </dgm:pt>
    <dgm:pt modelId="{FE5AEA80-EEA4-425C-A2BF-C2EC3DE82944}">
      <dgm:prSet phldrT="[Text]" custT="1"/>
      <dgm:spPr>
        <a:solidFill>
          <a:schemeClr val="accent3"/>
        </a:solidFill>
        <a:ln w="6350">
          <a:solidFill>
            <a:schemeClr val="bg1"/>
          </a:solidFill>
        </a:ln>
      </dgm:spPr>
      <dgm:t>
        <a:bodyPr bIns="91440" anchor="b" anchorCtr="0"/>
        <a:lstStyle/>
        <a:p>
          <a:r>
            <a:rPr lang="en-US" sz="1200" dirty="0">
              <a:solidFill>
                <a:srgbClr val="FFFFFF"/>
              </a:solidFill>
            </a:rPr>
            <a:t>Speech Data for Biometrics</a:t>
          </a:r>
        </a:p>
      </dgm:t>
    </dgm:pt>
    <dgm:pt modelId="{42608AFF-4881-4973-9004-680AD29B6B49}" type="sibTrans" cxnId="{FE65646B-64ED-45EC-A2C6-B4136DD21955}">
      <dgm:prSet/>
      <dgm:spPr/>
      <dgm:t>
        <a:bodyPr/>
        <a:lstStyle/>
        <a:p>
          <a:endParaRPr lang="en-US" sz="1200"/>
        </a:p>
      </dgm:t>
    </dgm:pt>
    <dgm:pt modelId="{6AD28A7E-6C93-4913-814B-476920260918}" type="parTrans" cxnId="{FE65646B-64ED-45EC-A2C6-B4136DD21955}">
      <dgm:prSet/>
      <dgm:spPr/>
      <dgm:t>
        <a:bodyPr/>
        <a:lstStyle/>
        <a:p>
          <a:endParaRPr lang="en-US" sz="1200"/>
        </a:p>
      </dgm:t>
    </dgm:pt>
    <dgm:pt modelId="{D4A936FC-2570-496B-AA38-40C3605001CC}">
      <dgm:prSet phldrT="[Text]" custT="1"/>
      <dgm:spPr>
        <a:solidFill>
          <a:schemeClr val="accent1"/>
        </a:solidFill>
        <a:ln w="6350">
          <a:solidFill>
            <a:schemeClr val="bg1"/>
          </a:solidFill>
        </a:ln>
      </dgm:spPr>
      <dgm:t>
        <a:bodyPr bIns="91440" anchor="b" anchorCtr="0"/>
        <a:lstStyle/>
        <a:p>
          <a:r>
            <a:rPr lang="en-US" sz="1200" dirty="0">
              <a:solidFill>
                <a:srgbClr val="FFFFFF"/>
              </a:solidFill>
            </a:rPr>
            <a:t>Voice Biometrics Market</a:t>
          </a:r>
        </a:p>
      </dgm:t>
    </dgm:pt>
    <dgm:pt modelId="{D6CA8AD3-0894-4415-8ED3-9D332A1C3D92}" type="parTrans" cxnId="{CB4F2AAF-189D-4F68-AE26-45FA4483C9D3}">
      <dgm:prSet/>
      <dgm:spPr/>
      <dgm:t>
        <a:bodyPr/>
        <a:lstStyle/>
        <a:p>
          <a:endParaRPr lang="en-US"/>
        </a:p>
      </dgm:t>
    </dgm:pt>
    <dgm:pt modelId="{325EEFCF-A725-4020-88B3-C6B03DE1471B}" type="sibTrans" cxnId="{CB4F2AAF-189D-4F68-AE26-45FA4483C9D3}">
      <dgm:prSet/>
      <dgm:spPr/>
      <dgm:t>
        <a:bodyPr/>
        <a:lstStyle/>
        <a:p>
          <a:endParaRPr lang="en-US"/>
        </a:p>
      </dgm:t>
    </dgm:pt>
    <dgm:pt modelId="{B17C045F-CEDC-45E8-AF47-23396402DAE4}" type="pres">
      <dgm:prSet presAssocID="{9AB0AA77-1898-4FE9-8798-1C77B813386C}" presName="Name0" presStyleCnt="0">
        <dgm:presLayoutVars>
          <dgm:dir/>
          <dgm:animLvl val="lvl"/>
          <dgm:resizeHandles val="exact"/>
        </dgm:presLayoutVars>
      </dgm:prSet>
      <dgm:spPr/>
    </dgm:pt>
    <dgm:pt modelId="{B0677A24-2EDC-436B-9948-D349CFF942E2}" type="pres">
      <dgm:prSet presAssocID="{F5CF22CA-AA05-417F-8D89-5DC209A171EB}" presName="Name8" presStyleCnt="0"/>
      <dgm:spPr/>
    </dgm:pt>
    <dgm:pt modelId="{ECF623A0-DEA5-4327-AAA2-FE30DA796F53}" type="pres">
      <dgm:prSet presAssocID="{F5CF22CA-AA05-417F-8D89-5DC209A171EB}" presName="level" presStyleLbl="node1" presStyleIdx="0" presStyleCnt="4" custScaleY="157956">
        <dgm:presLayoutVars>
          <dgm:chMax val="1"/>
          <dgm:bulletEnabled val="1"/>
        </dgm:presLayoutVars>
      </dgm:prSet>
      <dgm:spPr/>
    </dgm:pt>
    <dgm:pt modelId="{05F7C707-B930-4D0F-AD40-422CC764CDB1}" type="pres">
      <dgm:prSet presAssocID="{F5CF22CA-AA05-417F-8D89-5DC209A171E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4AC7E4F-46D4-4EF1-AFBB-CA8402D668D6}" type="pres">
      <dgm:prSet presAssocID="{6ECAB874-4AEC-4976-BFEF-D2DDCFFB48DB}" presName="Name8" presStyleCnt="0"/>
      <dgm:spPr/>
    </dgm:pt>
    <dgm:pt modelId="{3B4D60DC-3880-4788-95C0-C5331C7B8E49}" type="pres">
      <dgm:prSet presAssocID="{6ECAB874-4AEC-4976-BFEF-D2DDCFFB48DB}" presName="level" presStyleLbl="node1" presStyleIdx="1" presStyleCnt="4">
        <dgm:presLayoutVars>
          <dgm:chMax val="1"/>
          <dgm:bulletEnabled val="1"/>
        </dgm:presLayoutVars>
      </dgm:prSet>
      <dgm:spPr/>
    </dgm:pt>
    <dgm:pt modelId="{A7EB5071-B632-476B-8029-40FE41DF5B7B}" type="pres">
      <dgm:prSet presAssocID="{6ECAB874-4AEC-4976-BFEF-D2DDCFFB48D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F6D63C1-9902-48DD-98BB-AC7100A56A48}" type="pres">
      <dgm:prSet presAssocID="{FE5AEA80-EEA4-425C-A2BF-C2EC3DE82944}" presName="Name8" presStyleCnt="0"/>
      <dgm:spPr/>
    </dgm:pt>
    <dgm:pt modelId="{58F179C7-16A8-432B-BA8B-1B820D98D9A2}" type="pres">
      <dgm:prSet presAssocID="{FE5AEA80-EEA4-425C-A2BF-C2EC3DE82944}" presName="level" presStyleLbl="node1" presStyleIdx="2" presStyleCnt="4">
        <dgm:presLayoutVars>
          <dgm:chMax val="1"/>
          <dgm:bulletEnabled val="1"/>
        </dgm:presLayoutVars>
      </dgm:prSet>
      <dgm:spPr/>
    </dgm:pt>
    <dgm:pt modelId="{A71E63FD-05AD-4CE9-8DA0-97D40EB93279}" type="pres">
      <dgm:prSet presAssocID="{FE5AEA80-EEA4-425C-A2BF-C2EC3DE8294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8705749-BCA6-4C77-83F2-F7A74A93FFC6}" type="pres">
      <dgm:prSet presAssocID="{D4A936FC-2570-496B-AA38-40C3605001CC}" presName="Name8" presStyleCnt="0"/>
      <dgm:spPr/>
    </dgm:pt>
    <dgm:pt modelId="{4C93577F-86B3-4437-AC53-27DFCA2D946A}" type="pres">
      <dgm:prSet presAssocID="{D4A936FC-2570-496B-AA38-40C3605001CC}" presName="level" presStyleLbl="node1" presStyleIdx="3" presStyleCnt="4">
        <dgm:presLayoutVars>
          <dgm:chMax val="1"/>
          <dgm:bulletEnabled val="1"/>
        </dgm:presLayoutVars>
      </dgm:prSet>
      <dgm:spPr/>
    </dgm:pt>
    <dgm:pt modelId="{2BB7DDF4-8BB1-4DDF-90F3-9410843E50B9}" type="pres">
      <dgm:prSet presAssocID="{D4A936FC-2570-496B-AA38-40C3605001CC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099FD112-9258-42AC-B551-9CE419F1177B}" type="presOf" srcId="{F5CF22CA-AA05-417F-8D89-5DC209A171EB}" destId="{05F7C707-B930-4D0F-AD40-422CC764CDB1}" srcOrd="1" destOrd="0" presId="urn:microsoft.com/office/officeart/2005/8/layout/pyramid1"/>
    <dgm:cxn modelId="{FE65646B-64ED-45EC-A2C6-B4136DD21955}" srcId="{9AB0AA77-1898-4FE9-8798-1C77B813386C}" destId="{FE5AEA80-EEA4-425C-A2BF-C2EC3DE82944}" srcOrd="2" destOrd="0" parTransId="{6AD28A7E-6C93-4913-814B-476920260918}" sibTransId="{42608AFF-4881-4973-9004-680AD29B6B49}"/>
    <dgm:cxn modelId="{8BDB976E-B336-4764-8F4F-77F0E4DA77E6}" type="presOf" srcId="{6ECAB874-4AEC-4976-BFEF-D2DDCFFB48DB}" destId="{A7EB5071-B632-476B-8029-40FE41DF5B7B}" srcOrd="1" destOrd="0" presId="urn:microsoft.com/office/officeart/2005/8/layout/pyramid1"/>
    <dgm:cxn modelId="{01B5DC81-40E6-4B9A-94C1-082BA6A73C1A}" type="presOf" srcId="{6ECAB874-4AEC-4976-BFEF-D2DDCFFB48DB}" destId="{3B4D60DC-3880-4788-95C0-C5331C7B8E49}" srcOrd="0" destOrd="0" presId="urn:microsoft.com/office/officeart/2005/8/layout/pyramid1"/>
    <dgm:cxn modelId="{5A5C28A9-E4B1-4998-BE02-2EAD51B1B1CF}" type="presOf" srcId="{FE5AEA80-EEA4-425C-A2BF-C2EC3DE82944}" destId="{58F179C7-16A8-432B-BA8B-1B820D98D9A2}" srcOrd="0" destOrd="0" presId="urn:microsoft.com/office/officeart/2005/8/layout/pyramid1"/>
    <dgm:cxn modelId="{CB4F2AAF-189D-4F68-AE26-45FA4483C9D3}" srcId="{9AB0AA77-1898-4FE9-8798-1C77B813386C}" destId="{D4A936FC-2570-496B-AA38-40C3605001CC}" srcOrd="3" destOrd="0" parTransId="{D6CA8AD3-0894-4415-8ED3-9D332A1C3D92}" sibTransId="{325EEFCF-A725-4020-88B3-C6B03DE1471B}"/>
    <dgm:cxn modelId="{CDAF1BB5-5971-4149-9387-29FA98E64DF5}" srcId="{9AB0AA77-1898-4FE9-8798-1C77B813386C}" destId="{F5CF22CA-AA05-417F-8D89-5DC209A171EB}" srcOrd="0" destOrd="0" parTransId="{B24D76BC-091D-46E3-95A6-27CDFDB64474}" sibTransId="{B7816E19-641B-4521-9D4A-DD34E6715A9C}"/>
    <dgm:cxn modelId="{EB6761BD-A2A7-4B01-A05F-D9DC513FE57C}" type="presOf" srcId="{FE5AEA80-EEA4-425C-A2BF-C2EC3DE82944}" destId="{A71E63FD-05AD-4CE9-8DA0-97D40EB93279}" srcOrd="1" destOrd="0" presId="urn:microsoft.com/office/officeart/2005/8/layout/pyramid1"/>
    <dgm:cxn modelId="{1473D6DC-12B0-444F-BF8A-97DF1C7214CA}" type="presOf" srcId="{D4A936FC-2570-496B-AA38-40C3605001CC}" destId="{2BB7DDF4-8BB1-4DDF-90F3-9410843E50B9}" srcOrd="1" destOrd="0" presId="urn:microsoft.com/office/officeart/2005/8/layout/pyramid1"/>
    <dgm:cxn modelId="{2B645DE7-9FC3-498A-A354-E9B96BAEBF2E}" type="presOf" srcId="{9AB0AA77-1898-4FE9-8798-1C77B813386C}" destId="{B17C045F-CEDC-45E8-AF47-23396402DAE4}" srcOrd="0" destOrd="0" presId="urn:microsoft.com/office/officeart/2005/8/layout/pyramid1"/>
    <dgm:cxn modelId="{957987ED-061D-4443-BEC2-AF7F1FEF87CE}" type="presOf" srcId="{F5CF22CA-AA05-417F-8D89-5DC209A171EB}" destId="{ECF623A0-DEA5-4327-AAA2-FE30DA796F53}" srcOrd="0" destOrd="0" presId="urn:microsoft.com/office/officeart/2005/8/layout/pyramid1"/>
    <dgm:cxn modelId="{96E7BFFA-52BF-4BB5-98EB-F8075931EDA8}" type="presOf" srcId="{D4A936FC-2570-496B-AA38-40C3605001CC}" destId="{4C93577F-86B3-4437-AC53-27DFCA2D946A}" srcOrd="0" destOrd="0" presId="urn:microsoft.com/office/officeart/2005/8/layout/pyramid1"/>
    <dgm:cxn modelId="{30624DFB-5691-4243-BD55-E76B5EFFF0F9}" srcId="{9AB0AA77-1898-4FE9-8798-1C77B813386C}" destId="{6ECAB874-4AEC-4976-BFEF-D2DDCFFB48DB}" srcOrd="1" destOrd="0" parTransId="{B1A72E13-34A4-4607-8D21-4B325897B9DC}" sibTransId="{F9439EDD-648E-484C-8334-B80F3B796436}"/>
    <dgm:cxn modelId="{686D4BC3-91B6-40CA-B8EC-03C09F077EAC}" type="presParOf" srcId="{B17C045F-CEDC-45E8-AF47-23396402DAE4}" destId="{B0677A24-2EDC-436B-9948-D349CFF942E2}" srcOrd="0" destOrd="0" presId="urn:microsoft.com/office/officeart/2005/8/layout/pyramid1"/>
    <dgm:cxn modelId="{08315ACE-B9EF-461E-8FFA-9E58175200F7}" type="presParOf" srcId="{B0677A24-2EDC-436B-9948-D349CFF942E2}" destId="{ECF623A0-DEA5-4327-AAA2-FE30DA796F53}" srcOrd="0" destOrd="0" presId="urn:microsoft.com/office/officeart/2005/8/layout/pyramid1"/>
    <dgm:cxn modelId="{DFF42CC2-09DD-4B3A-8727-1B661E46FD3F}" type="presParOf" srcId="{B0677A24-2EDC-436B-9948-D349CFF942E2}" destId="{05F7C707-B930-4D0F-AD40-422CC764CDB1}" srcOrd="1" destOrd="0" presId="urn:microsoft.com/office/officeart/2005/8/layout/pyramid1"/>
    <dgm:cxn modelId="{F151530D-C8E9-4F09-B53B-9BD623FA3974}" type="presParOf" srcId="{B17C045F-CEDC-45E8-AF47-23396402DAE4}" destId="{C4AC7E4F-46D4-4EF1-AFBB-CA8402D668D6}" srcOrd="1" destOrd="0" presId="urn:microsoft.com/office/officeart/2005/8/layout/pyramid1"/>
    <dgm:cxn modelId="{81A4F447-2932-4FB1-A194-5B75360B5ED3}" type="presParOf" srcId="{C4AC7E4F-46D4-4EF1-AFBB-CA8402D668D6}" destId="{3B4D60DC-3880-4788-95C0-C5331C7B8E49}" srcOrd="0" destOrd="0" presId="urn:microsoft.com/office/officeart/2005/8/layout/pyramid1"/>
    <dgm:cxn modelId="{C9736CF5-610B-49D3-A99E-55DCE5DD5EBA}" type="presParOf" srcId="{C4AC7E4F-46D4-4EF1-AFBB-CA8402D668D6}" destId="{A7EB5071-B632-476B-8029-40FE41DF5B7B}" srcOrd="1" destOrd="0" presId="urn:microsoft.com/office/officeart/2005/8/layout/pyramid1"/>
    <dgm:cxn modelId="{82EFE29A-BCBA-46B4-AD66-4809F2805F68}" type="presParOf" srcId="{B17C045F-CEDC-45E8-AF47-23396402DAE4}" destId="{9F6D63C1-9902-48DD-98BB-AC7100A56A48}" srcOrd="2" destOrd="0" presId="urn:microsoft.com/office/officeart/2005/8/layout/pyramid1"/>
    <dgm:cxn modelId="{92148794-7840-44C2-B512-A6914E29118A}" type="presParOf" srcId="{9F6D63C1-9902-48DD-98BB-AC7100A56A48}" destId="{58F179C7-16A8-432B-BA8B-1B820D98D9A2}" srcOrd="0" destOrd="0" presId="urn:microsoft.com/office/officeart/2005/8/layout/pyramid1"/>
    <dgm:cxn modelId="{45006A63-A063-403D-8475-1BE005FD32A9}" type="presParOf" srcId="{9F6D63C1-9902-48DD-98BB-AC7100A56A48}" destId="{A71E63FD-05AD-4CE9-8DA0-97D40EB93279}" srcOrd="1" destOrd="0" presId="urn:microsoft.com/office/officeart/2005/8/layout/pyramid1"/>
    <dgm:cxn modelId="{75A6804D-C359-4D18-8704-0E842E990733}" type="presParOf" srcId="{B17C045F-CEDC-45E8-AF47-23396402DAE4}" destId="{C8705749-BCA6-4C77-83F2-F7A74A93FFC6}" srcOrd="3" destOrd="0" presId="urn:microsoft.com/office/officeart/2005/8/layout/pyramid1"/>
    <dgm:cxn modelId="{50F30B0A-FC73-44E0-83DF-52F8C0052703}" type="presParOf" srcId="{C8705749-BCA6-4C77-83F2-F7A74A93FFC6}" destId="{4C93577F-86B3-4437-AC53-27DFCA2D946A}" srcOrd="0" destOrd="0" presId="urn:microsoft.com/office/officeart/2005/8/layout/pyramid1"/>
    <dgm:cxn modelId="{358FFA82-8B03-43D3-A1C8-E93F273AB5A9}" type="presParOf" srcId="{C8705749-BCA6-4C77-83F2-F7A74A93FFC6}" destId="{2BB7DDF4-8BB1-4DDF-90F3-9410843E50B9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F623A0-DEA5-4327-AAA2-FE30DA796F53}">
      <dsp:nvSpPr>
        <dsp:cNvPr id="0" name=""/>
        <dsp:cNvSpPr/>
      </dsp:nvSpPr>
      <dsp:spPr>
        <a:xfrm>
          <a:off x="1792511" y="0"/>
          <a:ext cx="1887585" cy="1359556"/>
        </a:xfrm>
        <a:prstGeom prst="trapezoid">
          <a:avLst>
            <a:gd name="adj" fmla="val 69419"/>
          </a:avLst>
        </a:prstGeom>
        <a:solidFill>
          <a:schemeClr val="tx2"/>
        </a:solidFill>
        <a:ln w="635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457200" rIns="15240" bIns="91440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</a:rPr>
            <a:t>RT‑MRI + Phonetics</a:t>
          </a:r>
        </a:p>
      </dsp:txBody>
      <dsp:txXfrm>
        <a:off x="1792511" y="0"/>
        <a:ext cx="1887585" cy="1359556"/>
      </dsp:txXfrm>
    </dsp:sp>
    <dsp:sp modelId="{3B4D60DC-3880-4788-95C0-C5331C7B8E49}">
      <dsp:nvSpPr>
        <dsp:cNvPr id="0" name=""/>
        <dsp:cNvSpPr/>
      </dsp:nvSpPr>
      <dsp:spPr>
        <a:xfrm>
          <a:off x="1195007" y="1359556"/>
          <a:ext cx="3082593" cy="860718"/>
        </a:xfrm>
        <a:prstGeom prst="trapezoid">
          <a:avLst>
            <a:gd name="adj" fmla="val 69419"/>
          </a:avLst>
        </a:prstGeom>
        <a:solidFill>
          <a:schemeClr val="accent5"/>
        </a:solidFill>
        <a:ln w="635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91440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</a:rPr>
            <a:t>Articulatory Imaging Data</a:t>
          </a:r>
        </a:p>
      </dsp:txBody>
      <dsp:txXfrm>
        <a:off x="1734461" y="1359556"/>
        <a:ext cx="2003685" cy="860718"/>
      </dsp:txXfrm>
    </dsp:sp>
    <dsp:sp modelId="{58F179C7-16A8-432B-BA8B-1B820D98D9A2}">
      <dsp:nvSpPr>
        <dsp:cNvPr id="0" name=""/>
        <dsp:cNvSpPr/>
      </dsp:nvSpPr>
      <dsp:spPr>
        <a:xfrm>
          <a:off x="597503" y="2220275"/>
          <a:ext cx="4277600" cy="860718"/>
        </a:xfrm>
        <a:prstGeom prst="trapezoid">
          <a:avLst>
            <a:gd name="adj" fmla="val 69419"/>
          </a:avLst>
        </a:prstGeom>
        <a:solidFill>
          <a:schemeClr val="accent3"/>
        </a:solidFill>
        <a:ln w="635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91440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</a:rPr>
            <a:t>Speech Data for Biometrics</a:t>
          </a:r>
        </a:p>
      </dsp:txBody>
      <dsp:txXfrm>
        <a:off x="1346083" y="2220275"/>
        <a:ext cx="2780440" cy="860718"/>
      </dsp:txXfrm>
    </dsp:sp>
    <dsp:sp modelId="{4C93577F-86B3-4437-AC53-27DFCA2D946A}">
      <dsp:nvSpPr>
        <dsp:cNvPr id="0" name=""/>
        <dsp:cNvSpPr/>
      </dsp:nvSpPr>
      <dsp:spPr>
        <a:xfrm>
          <a:off x="0" y="3080993"/>
          <a:ext cx="5472608" cy="860718"/>
        </a:xfrm>
        <a:prstGeom prst="trapezoid">
          <a:avLst>
            <a:gd name="adj" fmla="val 69419"/>
          </a:avLst>
        </a:prstGeom>
        <a:solidFill>
          <a:schemeClr val="accent1"/>
        </a:solidFill>
        <a:ln w="635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91440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</a:rPr>
            <a:t>Voice Biometrics Market</a:t>
          </a:r>
        </a:p>
      </dsp:txBody>
      <dsp:txXfrm>
        <a:off x="957706" y="3080993"/>
        <a:ext cx="3557195" cy="8607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2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1D146-B4E0-1741-B9EE-9789392EFCC4}" type="datetimeFigureOut">
              <a:rPr lang="en-US" smtClean="0"/>
              <a:t>12/8/25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63621-2E60-B848-8968-B0341E26A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24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1405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91960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921614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35557416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7074892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0715585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7928760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95154080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8777419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467380536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8010400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88907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475449133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535462588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4155685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235360243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78164679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84096209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3489808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5277304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77330136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1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57971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467708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79778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14400" y="4980565"/>
            <a:ext cx="503311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257971" y="4980565"/>
            <a:ext cx="501962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9947670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14502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76239" indent="-24764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50113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8166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1808836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76239" indent="-24764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000740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57189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93022211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53651660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380404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19200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16192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62284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0"/>
            <a:ext cx="5082117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462284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0"/>
            <a:ext cx="5084232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99948678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896283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70341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57189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188375794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Utter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647012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ght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0336892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fteen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37638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75276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12914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5275031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37894536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66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0827495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920022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04171444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61056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774043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1015515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992563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80087640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797235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8792145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890887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593912487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7606232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259524382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5435786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764499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346946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9720924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245856429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82584988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73263450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796156348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440246994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152058946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517340196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852588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109837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19200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580179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338853234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26258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226638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020528073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77129317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158215977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85564271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59563761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383923222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549795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62284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0"/>
            <a:ext cx="5082117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462284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0"/>
            <a:ext cx="5084232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147821608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598947625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75620079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290472285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41375451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87134344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02493113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1" y="1268759"/>
            <a:ext cx="2352260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57971" y="1268759"/>
            <a:ext cx="2352260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467708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79778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14400" y="4980565"/>
            <a:ext cx="503311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257971" y="4980565"/>
            <a:ext cx="501962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3959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7576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94858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839152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35168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986099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4678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8442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22058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677365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937920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363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5614806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9840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982884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5372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84853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1224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9151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18482901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9969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29650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41674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86195715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363082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83269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9238608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079007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0175114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919870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78039454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8986548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1882028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2730003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27297091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91859272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8771126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90266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513806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234594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03049023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2781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27241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4041896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0415883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88757129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9950380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88392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1955460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0839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5012000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57169744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2335685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16865800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3432942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6473525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9979223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1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57971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467708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79778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14400" y="4980565"/>
            <a:ext cx="503311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257971" y="4980565"/>
            <a:ext cx="501962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3179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9199690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7766238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76239" indent="-24764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51886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872279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57189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2093602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42967032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62284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0"/>
            <a:ext cx="5082117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462284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0"/>
            <a:ext cx="5084232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3545870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4851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4678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8442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22058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13678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18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462113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144564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991942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906959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3383943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7931907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05595668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457331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1071079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77650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55749267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168133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5125092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1965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034741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545395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3778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64178122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010040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13578439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80879945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65216965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6816054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56927244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56367780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527982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1.xml"/><Relationship Id="rId18" Type="http://schemas.openxmlformats.org/officeDocument/2006/relationships/slideLayout" Target="../slideLayouts/slideLayout136.xml"/><Relationship Id="rId26" Type="http://schemas.openxmlformats.org/officeDocument/2006/relationships/slideLayout" Target="../slideLayouts/slideLayout144.xml"/><Relationship Id="rId39" Type="http://schemas.openxmlformats.org/officeDocument/2006/relationships/slideLayout" Target="../slideLayouts/slideLayout157.xml"/><Relationship Id="rId21" Type="http://schemas.openxmlformats.org/officeDocument/2006/relationships/slideLayout" Target="../slideLayouts/slideLayout139.xml"/><Relationship Id="rId34" Type="http://schemas.openxmlformats.org/officeDocument/2006/relationships/slideLayout" Target="../slideLayouts/slideLayout152.xml"/><Relationship Id="rId42" Type="http://schemas.openxmlformats.org/officeDocument/2006/relationships/slideLayout" Target="../slideLayouts/slideLayout160.xml"/><Relationship Id="rId47" Type="http://schemas.openxmlformats.org/officeDocument/2006/relationships/slideLayout" Target="../slideLayouts/slideLayout165.xml"/><Relationship Id="rId50" Type="http://schemas.openxmlformats.org/officeDocument/2006/relationships/slideLayout" Target="../slideLayouts/slideLayout168.xml"/><Relationship Id="rId55" Type="http://schemas.openxmlformats.org/officeDocument/2006/relationships/slideLayout" Target="../slideLayouts/slideLayout173.xml"/><Relationship Id="rId7" Type="http://schemas.openxmlformats.org/officeDocument/2006/relationships/slideLayout" Target="../slideLayouts/slideLayout125.xml"/><Relationship Id="rId2" Type="http://schemas.openxmlformats.org/officeDocument/2006/relationships/slideLayout" Target="../slideLayouts/slideLayout120.xml"/><Relationship Id="rId16" Type="http://schemas.openxmlformats.org/officeDocument/2006/relationships/slideLayout" Target="../slideLayouts/slideLayout134.xml"/><Relationship Id="rId29" Type="http://schemas.openxmlformats.org/officeDocument/2006/relationships/slideLayout" Target="../slideLayouts/slideLayout147.xml"/><Relationship Id="rId11" Type="http://schemas.openxmlformats.org/officeDocument/2006/relationships/slideLayout" Target="../slideLayouts/slideLayout129.xml"/><Relationship Id="rId24" Type="http://schemas.openxmlformats.org/officeDocument/2006/relationships/slideLayout" Target="../slideLayouts/slideLayout142.xml"/><Relationship Id="rId32" Type="http://schemas.openxmlformats.org/officeDocument/2006/relationships/slideLayout" Target="../slideLayouts/slideLayout150.xml"/><Relationship Id="rId37" Type="http://schemas.openxmlformats.org/officeDocument/2006/relationships/slideLayout" Target="../slideLayouts/slideLayout155.xml"/><Relationship Id="rId40" Type="http://schemas.openxmlformats.org/officeDocument/2006/relationships/slideLayout" Target="../slideLayouts/slideLayout158.xml"/><Relationship Id="rId45" Type="http://schemas.openxmlformats.org/officeDocument/2006/relationships/slideLayout" Target="../slideLayouts/slideLayout163.xml"/><Relationship Id="rId53" Type="http://schemas.openxmlformats.org/officeDocument/2006/relationships/slideLayout" Target="../slideLayouts/slideLayout171.xml"/><Relationship Id="rId58" Type="http://schemas.openxmlformats.org/officeDocument/2006/relationships/slideLayout" Target="../slideLayouts/slideLayout176.xml"/><Relationship Id="rId5" Type="http://schemas.openxmlformats.org/officeDocument/2006/relationships/slideLayout" Target="../slideLayouts/slideLayout123.xml"/><Relationship Id="rId19" Type="http://schemas.openxmlformats.org/officeDocument/2006/relationships/slideLayout" Target="../slideLayouts/slideLayout137.xml"/><Relationship Id="rId4" Type="http://schemas.openxmlformats.org/officeDocument/2006/relationships/slideLayout" Target="../slideLayouts/slideLayout122.xml"/><Relationship Id="rId9" Type="http://schemas.openxmlformats.org/officeDocument/2006/relationships/slideLayout" Target="../slideLayouts/slideLayout127.xml"/><Relationship Id="rId14" Type="http://schemas.openxmlformats.org/officeDocument/2006/relationships/slideLayout" Target="../slideLayouts/slideLayout132.xml"/><Relationship Id="rId22" Type="http://schemas.openxmlformats.org/officeDocument/2006/relationships/slideLayout" Target="../slideLayouts/slideLayout140.xml"/><Relationship Id="rId27" Type="http://schemas.openxmlformats.org/officeDocument/2006/relationships/slideLayout" Target="../slideLayouts/slideLayout145.xml"/><Relationship Id="rId30" Type="http://schemas.openxmlformats.org/officeDocument/2006/relationships/slideLayout" Target="../slideLayouts/slideLayout148.xml"/><Relationship Id="rId35" Type="http://schemas.openxmlformats.org/officeDocument/2006/relationships/slideLayout" Target="../slideLayouts/slideLayout153.xml"/><Relationship Id="rId43" Type="http://schemas.openxmlformats.org/officeDocument/2006/relationships/slideLayout" Target="../slideLayouts/slideLayout161.xml"/><Relationship Id="rId48" Type="http://schemas.openxmlformats.org/officeDocument/2006/relationships/slideLayout" Target="../slideLayouts/slideLayout166.xml"/><Relationship Id="rId56" Type="http://schemas.openxmlformats.org/officeDocument/2006/relationships/slideLayout" Target="../slideLayouts/slideLayout174.xml"/><Relationship Id="rId8" Type="http://schemas.openxmlformats.org/officeDocument/2006/relationships/slideLayout" Target="../slideLayouts/slideLayout126.xml"/><Relationship Id="rId51" Type="http://schemas.openxmlformats.org/officeDocument/2006/relationships/slideLayout" Target="../slideLayouts/slideLayout169.xml"/><Relationship Id="rId3" Type="http://schemas.openxmlformats.org/officeDocument/2006/relationships/slideLayout" Target="../slideLayouts/slideLayout121.xml"/><Relationship Id="rId12" Type="http://schemas.openxmlformats.org/officeDocument/2006/relationships/slideLayout" Target="../slideLayouts/slideLayout130.xml"/><Relationship Id="rId17" Type="http://schemas.openxmlformats.org/officeDocument/2006/relationships/slideLayout" Target="../slideLayouts/slideLayout135.xml"/><Relationship Id="rId25" Type="http://schemas.openxmlformats.org/officeDocument/2006/relationships/slideLayout" Target="../slideLayouts/slideLayout143.xml"/><Relationship Id="rId33" Type="http://schemas.openxmlformats.org/officeDocument/2006/relationships/slideLayout" Target="../slideLayouts/slideLayout151.xml"/><Relationship Id="rId38" Type="http://schemas.openxmlformats.org/officeDocument/2006/relationships/slideLayout" Target="../slideLayouts/slideLayout156.xml"/><Relationship Id="rId46" Type="http://schemas.openxmlformats.org/officeDocument/2006/relationships/slideLayout" Target="../slideLayouts/slideLayout164.xml"/><Relationship Id="rId59" Type="http://schemas.openxmlformats.org/officeDocument/2006/relationships/theme" Target="../theme/theme2.xml"/><Relationship Id="rId20" Type="http://schemas.openxmlformats.org/officeDocument/2006/relationships/slideLayout" Target="../slideLayouts/slideLayout138.xml"/><Relationship Id="rId41" Type="http://schemas.openxmlformats.org/officeDocument/2006/relationships/slideLayout" Target="../slideLayouts/slideLayout159.xml"/><Relationship Id="rId54" Type="http://schemas.openxmlformats.org/officeDocument/2006/relationships/slideLayout" Target="../slideLayouts/slideLayout172.xml"/><Relationship Id="rId1" Type="http://schemas.openxmlformats.org/officeDocument/2006/relationships/slideLayout" Target="../slideLayouts/slideLayout119.xml"/><Relationship Id="rId6" Type="http://schemas.openxmlformats.org/officeDocument/2006/relationships/slideLayout" Target="../slideLayouts/slideLayout124.xml"/><Relationship Id="rId15" Type="http://schemas.openxmlformats.org/officeDocument/2006/relationships/slideLayout" Target="../slideLayouts/slideLayout133.xml"/><Relationship Id="rId23" Type="http://schemas.openxmlformats.org/officeDocument/2006/relationships/slideLayout" Target="../slideLayouts/slideLayout141.xml"/><Relationship Id="rId28" Type="http://schemas.openxmlformats.org/officeDocument/2006/relationships/slideLayout" Target="../slideLayouts/slideLayout146.xml"/><Relationship Id="rId36" Type="http://schemas.openxmlformats.org/officeDocument/2006/relationships/slideLayout" Target="../slideLayouts/slideLayout154.xml"/><Relationship Id="rId49" Type="http://schemas.openxmlformats.org/officeDocument/2006/relationships/slideLayout" Target="../slideLayouts/slideLayout167.xml"/><Relationship Id="rId57" Type="http://schemas.openxmlformats.org/officeDocument/2006/relationships/slideLayout" Target="../slideLayouts/slideLayout175.xml"/><Relationship Id="rId10" Type="http://schemas.openxmlformats.org/officeDocument/2006/relationships/slideLayout" Target="../slideLayouts/slideLayout128.xml"/><Relationship Id="rId31" Type="http://schemas.openxmlformats.org/officeDocument/2006/relationships/slideLayout" Target="../slideLayouts/slideLayout149.xml"/><Relationship Id="rId44" Type="http://schemas.openxmlformats.org/officeDocument/2006/relationships/slideLayout" Target="../slideLayouts/slideLayout162.xml"/><Relationship Id="rId52" Type="http://schemas.openxmlformats.org/officeDocument/2006/relationships/slideLayout" Target="../slideLayouts/slideLayout1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3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  <p:sldLayoutId id="2147483912" r:id="rId12"/>
    <p:sldLayoutId id="2147483913" r:id="rId13"/>
    <p:sldLayoutId id="2147483914" r:id="rId14"/>
    <p:sldLayoutId id="2147483915" r:id="rId15"/>
    <p:sldLayoutId id="2147483916" r:id="rId16"/>
    <p:sldLayoutId id="2147483917" r:id="rId17"/>
    <p:sldLayoutId id="2147483918" r:id="rId18"/>
    <p:sldLayoutId id="2147483919" r:id="rId19"/>
    <p:sldLayoutId id="2147483920" r:id="rId20"/>
    <p:sldLayoutId id="2147483921" r:id="rId21"/>
    <p:sldLayoutId id="2147483922" r:id="rId22"/>
    <p:sldLayoutId id="2147483923" r:id="rId23"/>
    <p:sldLayoutId id="2147483924" r:id="rId24"/>
    <p:sldLayoutId id="2147483925" r:id="rId25"/>
    <p:sldLayoutId id="2147483926" r:id="rId26"/>
    <p:sldLayoutId id="2147483927" r:id="rId27"/>
    <p:sldLayoutId id="2147483928" r:id="rId28"/>
    <p:sldLayoutId id="2147483929" r:id="rId29"/>
    <p:sldLayoutId id="2147483930" r:id="rId30"/>
    <p:sldLayoutId id="2147483931" r:id="rId31"/>
    <p:sldLayoutId id="2147483932" r:id="rId32"/>
    <p:sldLayoutId id="2147483933" r:id="rId33"/>
    <p:sldLayoutId id="2147483934" r:id="rId34"/>
    <p:sldLayoutId id="2147483935" r:id="rId35"/>
    <p:sldLayoutId id="2147483936" r:id="rId36"/>
    <p:sldLayoutId id="2147483937" r:id="rId37"/>
    <p:sldLayoutId id="2147483938" r:id="rId38"/>
    <p:sldLayoutId id="2147483939" r:id="rId39"/>
    <p:sldLayoutId id="2147483940" r:id="rId40"/>
    <p:sldLayoutId id="2147483941" r:id="rId41"/>
    <p:sldLayoutId id="2147483942" r:id="rId42"/>
    <p:sldLayoutId id="2147483943" r:id="rId43"/>
    <p:sldLayoutId id="2147483944" r:id="rId44"/>
    <p:sldLayoutId id="2147483945" r:id="rId45"/>
    <p:sldLayoutId id="2147483946" r:id="rId46"/>
    <p:sldLayoutId id="2147483947" r:id="rId47"/>
    <p:sldLayoutId id="2147483948" r:id="rId48"/>
    <p:sldLayoutId id="2147483949" r:id="rId49"/>
    <p:sldLayoutId id="2147483950" r:id="rId50"/>
    <p:sldLayoutId id="2147483951" r:id="rId51"/>
    <p:sldLayoutId id="2147483952" r:id="rId52"/>
    <p:sldLayoutId id="2147483953" r:id="rId53"/>
    <p:sldLayoutId id="2147483954" r:id="rId54"/>
    <p:sldLayoutId id="2147483955" r:id="rId55"/>
    <p:sldLayoutId id="2147483956" r:id="rId56"/>
    <p:sldLayoutId id="2147483957" r:id="rId57"/>
    <p:sldLayoutId id="2147483958" r:id="rId58"/>
    <p:sldLayoutId id="2147483959" r:id="rId59"/>
    <p:sldLayoutId id="2147483960" r:id="rId60"/>
    <p:sldLayoutId id="2147483961" r:id="rId61"/>
    <p:sldLayoutId id="2147483962" r:id="rId62"/>
    <p:sldLayoutId id="2147483963" r:id="rId63"/>
    <p:sldLayoutId id="2147483964" r:id="rId64"/>
    <p:sldLayoutId id="2147483965" r:id="rId65"/>
    <p:sldLayoutId id="2147483966" r:id="rId66"/>
    <p:sldLayoutId id="2147483650" r:id="rId67"/>
    <p:sldLayoutId id="2147483664" r:id="rId68"/>
    <p:sldLayoutId id="2147483678" r:id="rId69"/>
    <p:sldLayoutId id="2147483679" r:id="rId70"/>
    <p:sldLayoutId id="2147483652" r:id="rId71"/>
    <p:sldLayoutId id="2147483666" r:id="rId72"/>
    <p:sldLayoutId id="2147483734" r:id="rId73"/>
    <p:sldLayoutId id="2147483735" r:id="rId74"/>
    <p:sldLayoutId id="2147483736" r:id="rId75"/>
    <p:sldLayoutId id="2147483844" r:id="rId76"/>
    <p:sldLayoutId id="2147483845" r:id="rId77"/>
    <p:sldLayoutId id="2147483846" r:id="rId78"/>
    <p:sldLayoutId id="2147483847" r:id="rId79"/>
    <p:sldLayoutId id="2147483848" r:id="rId80"/>
    <p:sldLayoutId id="2147483849" r:id="rId81"/>
    <p:sldLayoutId id="2147483850" r:id="rId82"/>
    <p:sldLayoutId id="2147483851" r:id="rId83"/>
    <p:sldLayoutId id="2147483852" r:id="rId84"/>
    <p:sldLayoutId id="2147483853" r:id="rId85"/>
    <p:sldLayoutId id="2147483854" r:id="rId86"/>
    <p:sldLayoutId id="2147483855" r:id="rId87"/>
    <p:sldLayoutId id="2147483856" r:id="rId88"/>
    <p:sldLayoutId id="2147483857" r:id="rId89"/>
    <p:sldLayoutId id="2147483858" r:id="rId90"/>
    <p:sldLayoutId id="2147483859" r:id="rId91"/>
    <p:sldLayoutId id="2147483860" r:id="rId92"/>
    <p:sldLayoutId id="2147483861" r:id="rId93"/>
    <p:sldLayoutId id="2147483862" r:id="rId94"/>
    <p:sldLayoutId id="2147483863" r:id="rId95"/>
    <p:sldLayoutId id="2147483864" r:id="rId96"/>
    <p:sldLayoutId id="2147483865" r:id="rId97"/>
    <p:sldLayoutId id="2147483866" r:id="rId98"/>
    <p:sldLayoutId id="2147483867" r:id="rId99"/>
    <p:sldLayoutId id="2147483868" r:id="rId100"/>
    <p:sldLayoutId id="2147483869" r:id="rId101"/>
    <p:sldLayoutId id="2147483870" r:id="rId102"/>
    <p:sldLayoutId id="2147483871" r:id="rId103"/>
    <p:sldLayoutId id="2147483872" r:id="rId104"/>
    <p:sldLayoutId id="2147483873" r:id="rId105"/>
    <p:sldLayoutId id="2147483874" r:id="rId106"/>
    <p:sldLayoutId id="2147483875" r:id="rId107"/>
    <p:sldLayoutId id="2147483876" r:id="rId108"/>
    <p:sldLayoutId id="2147483877" r:id="rId109"/>
    <p:sldLayoutId id="2147483878" r:id="rId110"/>
    <p:sldLayoutId id="2147483879" r:id="rId111"/>
    <p:sldLayoutId id="2147483880" r:id="rId112"/>
    <p:sldLayoutId id="2147483881" r:id="rId113"/>
    <p:sldLayoutId id="2147483882" r:id="rId114"/>
    <p:sldLayoutId id="2147483883" r:id="rId115"/>
    <p:sldLayoutId id="2147483884" r:id="rId116"/>
    <p:sldLayoutId id="2147483885" r:id="rId117"/>
    <p:sldLayoutId id="2147483886" r:id="rId118"/>
  </p:sldLayoutIdLst>
  <p:txStyles>
    <p:titleStyle>
      <a:lvl1pPr algn="ctr" defTabSz="1219170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800" spc="-13">
          <a:solidFill>
            <a:schemeClr val="tx1"/>
          </a:solidFill>
          <a:latin typeface="+mn-lt"/>
          <a:ea typeface="+mn-ea"/>
          <a:cs typeface="+mn-cs"/>
        </a:defRPr>
      </a:lvl1pPr>
      <a:lvl2pPr marL="459306" indent="-230712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2pPr>
      <a:lvl3pPr marL="687900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+mn-lt"/>
          <a:ea typeface="+mn-ea"/>
          <a:cs typeface="+mn-cs"/>
        </a:defRPr>
      </a:lvl3pPr>
      <a:lvl4pPr marL="9164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4pPr>
      <a:lvl5pPr marL="1145089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56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1" r:id="rId1"/>
    <p:sldLayoutId id="2147483972" r:id="rId2"/>
    <p:sldLayoutId id="2147483973" r:id="rId3"/>
    <p:sldLayoutId id="2147483974" r:id="rId4"/>
    <p:sldLayoutId id="2147483975" r:id="rId5"/>
    <p:sldLayoutId id="2147483976" r:id="rId6"/>
    <p:sldLayoutId id="2147483977" r:id="rId7"/>
    <p:sldLayoutId id="2147483978" r:id="rId8"/>
    <p:sldLayoutId id="2147483979" r:id="rId9"/>
    <p:sldLayoutId id="2147483980" r:id="rId10"/>
    <p:sldLayoutId id="2147483981" r:id="rId11"/>
    <p:sldLayoutId id="2147483982" r:id="rId12"/>
    <p:sldLayoutId id="2147483983" r:id="rId13"/>
    <p:sldLayoutId id="2147483984" r:id="rId14"/>
    <p:sldLayoutId id="2147483985" r:id="rId15"/>
    <p:sldLayoutId id="2147483986" r:id="rId16"/>
    <p:sldLayoutId id="2147483987" r:id="rId17"/>
    <p:sldLayoutId id="2147483988" r:id="rId18"/>
    <p:sldLayoutId id="2147483989" r:id="rId19"/>
    <p:sldLayoutId id="2147483990" r:id="rId20"/>
    <p:sldLayoutId id="2147483991" r:id="rId21"/>
    <p:sldLayoutId id="2147483992" r:id="rId22"/>
    <p:sldLayoutId id="2147483993" r:id="rId23"/>
    <p:sldLayoutId id="2147483994" r:id="rId24"/>
    <p:sldLayoutId id="2147483995" r:id="rId25"/>
    <p:sldLayoutId id="2147483996" r:id="rId26"/>
    <p:sldLayoutId id="2147483997" r:id="rId27"/>
    <p:sldLayoutId id="2147483998" r:id="rId28"/>
    <p:sldLayoutId id="2147483999" r:id="rId29"/>
    <p:sldLayoutId id="2147484000" r:id="rId30"/>
    <p:sldLayoutId id="2147484001" r:id="rId31"/>
    <p:sldLayoutId id="2147484002" r:id="rId32"/>
    <p:sldLayoutId id="2147484003" r:id="rId33"/>
    <p:sldLayoutId id="2147484004" r:id="rId34"/>
    <p:sldLayoutId id="2147484005" r:id="rId35"/>
    <p:sldLayoutId id="2147484006" r:id="rId36"/>
    <p:sldLayoutId id="2147484007" r:id="rId37"/>
    <p:sldLayoutId id="2147484008" r:id="rId38"/>
    <p:sldLayoutId id="2147484009" r:id="rId39"/>
    <p:sldLayoutId id="2147484010" r:id="rId40"/>
    <p:sldLayoutId id="2147484011" r:id="rId41"/>
    <p:sldLayoutId id="2147484012" r:id="rId42"/>
    <p:sldLayoutId id="2147484013" r:id="rId43"/>
    <p:sldLayoutId id="2147484014" r:id="rId44"/>
    <p:sldLayoutId id="2147484015" r:id="rId45"/>
    <p:sldLayoutId id="2147484016" r:id="rId46"/>
    <p:sldLayoutId id="2147484017" r:id="rId47"/>
    <p:sldLayoutId id="2147484018" r:id="rId48"/>
    <p:sldLayoutId id="2147484019" r:id="rId49"/>
    <p:sldLayoutId id="2147484020" r:id="rId50"/>
    <p:sldLayoutId id="2147484021" r:id="rId51"/>
    <p:sldLayoutId id="2147484022" r:id="rId52"/>
    <p:sldLayoutId id="2147484023" r:id="rId53"/>
    <p:sldLayoutId id="2147484024" r:id="rId54"/>
    <p:sldLayoutId id="2147484025" r:id="rId55"/>
    <p:sldLayoutId id="2147484026" r:id="rId56"/>
    <p:sldLayoutId id="2147484027" r:id="rId57"/>
    <p:sldLayoutId id="2147484028" r:id="rId58"/>
  </p:sldLayoutIdLst>
  <p:txStyles>
    <p:titleStyle>
      <a:lvl1pPr algn="ctr" defTabSz="1219170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800" spc="-13">
          <a:solidFill>
            <a:schemeClr val="tx1"/>
          </a:solidFill>
          <a:latin typeface="+mn-lt"/>
          <a:ea typeface="+mn-ea"/>
          <a:cs typeface="+mn-cs"/>
        </a:defRPr>
      </a:lvl1pPr>
      <a:lvl2pPr marL="459306" indent="-230712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2pPr>
      <a:lvl3pPr marL="687900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+mn-lt"/>
          <a:ea typeface="+mn-ea"/>
          <a:cs typeface="+mn-cs"/>
        </a:defRPr>
      </a:lvl3pPr>
      <a:lvl4pPr marL="9164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4pPr>
      <a:lvl5pPr marL="1145089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0.xml"/><Relationship Id="rId1" Type="http://schemas.openxmlformats.org/officeDocument/2006/relationships/video" Target="https://www.youtube.com/embed/-kHtGlhPs3Y?feature=oembe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ALFORM: A</a:t>
            </a:r>
            <a:r>
              <a:rPr lang="en-US" dirty="0"/>
              <a:t>rticulatory </a:t>
            </a:r>
            <a:r>
              <a:rPr lang="en-US" b="1" dirty="0"/>
              <a:t>L</a:t>
            </a:r>
            <a:r>
              <a:rPr lang="en-US" dirty="0"/>
              <a:t>abeling </a:t>
            </a:r>
            <a:r>
              <a:rPr lang="en-US" b="1" dirty="0"/>
              <a:t>F</a:t>
            </a:r>
            <a:r>
              <a:rPr lang="en-US" dirty="0"/>
              <a:t>or </a:t>
            </a:r>
            <a:br>
              <a:rPr lang="en-US" dirty="0"/>
            </a:br>
            <a:r>
              <a:rPr lang="en-US" b="1" dirty="0"/>
              <a:t>O</a:t>
            </a:r>
            <a:r>
              <a:rPr lang="en-US" dirty="0"/>
              <a:t>ptimal </a:t>
            </a:r>
            <a:r>
              <a:rPr lang="en-US" b="1" dirty="0"/>
              <a:t>R</a:t>
            </a:r>
            <a:r>
              <a:rPr lang="en-US" dirty="0"/>
              <a:t>eal‑time </a:t>
            </a:r>
            <a:r>
              <a:rPr lang="en-US" b="1" dirty="0"/>
              <a:t>M</a:t>
            </a:r>
            <a:r>
              <a:rPr lang="en-US" dirty="0"/>
              <a:t>RI Experiments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18-844 Final Slides</a:t>
            </a:r>
          </a:p>
          <a:p>
            <a:endParaRPr lang="en-US" dirty="0"/>
          </a:p>
          <a:p>
            <a:r>
              <a:rPr lang="en-US" dirty="0"/>
              <a:t>Joseph Konan</a:t>
            </a:r>
          </a:p>
        </p:txBody>
      </p:sp>
    </p:spTree>
    <p:extLst>
      <p:ext uri="{BB962C8B-B14F-4D97-AF65-F5344CB8AC3E}">
        <p14:creationId xmlns:p14="http://schemas.microsoft.com/office/powerpoint/2010/main" val="1616315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Makes Our Product Different</a:t>
            </a:r>
          </a:p>
        </p:txBody>
      </p:sp>
      <p:sp>
        <p:nvSpPr>
          <p:cNvPr id="54" name="Text Placeholder 5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noProof="0" dirty="0"/>
              <a:t>Efficiency, Efficacy, and Economics</a:t>
            </a:r>
          </a:p>
        </p:txBody>
      </p:sp>
      <p:sp>
        <p:nvSpPr>
          <p:cNvPr id="3" name="Oval 2"/>
          <p:cNvSpPr/>
          <p:nvPr/>
        </p:nvSpPr>
        <p:spPr>
          <a:xfrm>
            <a:off x="3698334" y="3144451"/>
            <a:ext cx="2580253" cy="2580251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 dirty="0">
              <a:solidFill>
                <a:schemeClr val="tx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4721696" y="1551404"/>
            <a:ext cx="2580253" cy="2580251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5739690" y="3144451"/>
            <a:ext cx="2580253" cy="2580251"/>
          </a:xfrm>
          <a:prstGeom prst="ellipse">
            <a:avLst/>
          </a:prstGeom>
          <a:solidFill>
            <a:schemeClr val="bg2">
              <a:alpha val="60000"/>
            </a:schemeClr>
          </a:solidFill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39056" y="4266452"/>
            <a:ext cx="1872693" cy="404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3" noProof="0" dirty="0">
                <a:solidFill>
                  <a:srgbClr val="FFFFFF"/>
                </a:solidFill>
              </a:rPr>
              <a:t>Efficacy</a:t>
            </a:r>
          </a:p>
        </p:txBody>
      </p:sp>
      <p:sp>
        <p:nvSpPr>
          <p:cNvPr id="7" name="Rectangle 6"/>
          <p:cNvSpPr/>
          <p:nvPr/>
        </p:nvSpPr>
        <p:spPr>
          <a:xfrm>
            <a:off x="5075476" y="2515341"/>
            <a:ext cx="1872693" cy="404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3" noProof="0" dirty="0">
                <a:solidFill>
                  <a:srgbClr val="FFFFFF"/>
                </a:solidFill>
              </a:rPr>
              <a:t>Efficiency</a:t>
            </a:r>
          </a:p>
        </p:txBody>
      </p:sp>
      <p:sp>
        <p:nvSpPr>
          <p:cNvPr id="8" name="Rectangle 7"/>
          <p:cNvSpPr/>
          <p:nvPr/>
        </p:nvSpPr>
        <p:spPr>
          <a:xfrm>
            <a:off x="6286875" y="4266452"/>
            <a:ext cx="1872693" cy="404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3" noProof="0" dirty="0">
                <a:solidFill>
                  <a:srgbClr val="FFFFFF"/>
                </a:solidFill>
              </a:rPr>
              <a:t>Economics</a:t>
            </a:r>
          </a:p>
        </p:txBody>
      </p:sp>
      <p:sp>
        <p:nvSpPr>
          <p:cNvPr id="9" name="Rectangle 8"/>
          <p:cNvSpPr/>
          <p:nvPr/>
        </p:nvSpPr>
        <p:spPr>
          <a:xfrm>
            <a:off x="-212427" y="4109873"/>
            <a:ext cx="2640293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2133" noProof="0" dirty="0"/>
              <a:t>Is it accurate?</a:t>
            </a:r>
          </a:p>
          <a:p>
            <a:pPr algn="r">
              <a:lnSpc>
                <a:spcPct val="95000"/>
              </a:lnSpc>
            </a:pPr>
            <a:r>
              <a:rPr lang="en-US" sz="1467" noProof="0" dirty="0"/>
              <a:t>90% F1 across articulators</a:t>
            </a:r>
          </a:p>
        </p:txBody>
      </p:sp>
      <p:sp>
        <p:nvSpPr>
          <p:cNvPr id="10" name="Rectangle 9"/>
          <p:cNvSpPr/>
          <p:nvPr/>
        </p:nvSpPr>
        <p:spPr>
          <a:xfrm>
            <a:off x="327493" y="1911242"/>
            <a:ext cx="3176220" cy="594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2133" noProof="0" dirty="0"/>
              <a:t>Is it fast?</a:t>
            </a:r>
          </a:p>
          <a:p>
            <a:pPr algn="r">
              <a:lnSpc>
                <a:spcPct val="95000"/>
              </a:lnSpc>
            </a:pPr>
            <a:r>
              <a:rPr lang="en-US" sz="1300" dirty="0"/>
              <a:t>Over 100X</a:t>
            </a:r>
            <a:r>
              <a:rPr lang="en-US" sz="1300" noProof="0" dirty="0"/>
              <a:t> faster than human labelers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685139" y="4109873"/>
            <a:ext cx="2788995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2133" noProof="0" dirty="0"/>
              <a:t>Is time saved?</a:t>
            </a:r>
          </a:p>
          <a:p>
            <a:pPr>
              <a:lnSpc>
                <a:spcPct val="95000"/>
              </a:lnSpc>
            </a:pPr>
            <a:r>
              <a:rPr lang="en-US" sz="1467" dirty="0"/>
              <a:t>Less need to re-do runs</a:t>
            </a:r>
            <a:endParaRPr lang="en-US" sz="1467" noProof="0" dirty="0"/>
          </a:p>
        </p:txBody>
      </p:sp>
      <p:grpSp>
        <p:nvGrpSpPr>
          <p:cNvPr id="22" name="Group 21"/>
          <p:cNvGrpSpPr/>
          <p:nvPr/>
        </p:nvGrpSpPr>
        <p:grpSpPr>
          <a:xfrm>
            <a:off x="8620037" y="3901560"/>
            <a:ext cx="1060424" cy="1066032"/>
            <a:chOff x="776288" y="2444750"/>
            <a:chExt cx="600075" cy="603250"/>
          </a:xfrm>
        </p:grpSpPr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776288" y="2444750"/>
              <a:ext cx="600075" cy="60325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noProof="0" dirty="0"/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862013" y="2624931"/>
              <a:ext cx="430213" cy="242888"/>
              <a:chOff x="862013" y="2847975"/>
              <a:chExt cx="430213" cy="242888"/>
            </a:xfrm>
          </p:grpSpPr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957263" y="2847975"/>
                <a:ext cx="334963" cy="242888"/>
              </a:xfrm>
              <a:custGeom>
                <a:avLst/>
                <a:gdLst>
                  <a:gd name="T0" fmla="*/ 191 w 197"/>
                  <a:gd name="T1" fmla="*/ 72 h 143"/>
                  <a:gd name="T2" fmla="*/ 184 w 197"/>
                  <a:gd name="T3" fmla="*/ 72 h 143"/>
                  <a:gd name="T4" fmla="*/ 172 w 197"/>
                  <a:gd name="T5" fmla="*/ 43 h 143"/>
                  <a:gd name="T6" fmla="*/ 157 w 197"/>
                  <a:gd name="T7" fmla="*/ 31 h 143"/>
                  <a:gd name="T8" fmla="*/ 126 w 197"/>
                  <a:gd name="T9" fmla="*/ 31 h 143"/>
                  <a:gd name="T10" fmla="*/ 126 w 197"/>
                  <a:gd name="T11" fmla="*/ 2 h 143"/>
                  <a:gd name="T12" fmla="*/ 123 w 197"/>
                  <a:gd name="T13" fmla="*/ 0 h 143"/>
                  <a:gd name="T14" fmla="*/ 2 w 197"/>
                  <a:gd name="T15" fmla="*/ 0 h 143"/>
                  <a:gd name="T16" fmla="*/ 0 w 197"/>
                  <a:gd name="T17" fmla="*/ 2 h 143"/>
                  <a:gd name="T18" fmla="*/ 0 w 197"/>
                  <a:gd name="T19" fmla="*/ 122 h 143"/>
                  <a:gd name="T20" fmla="*/ 2 w 197"/>
                  <a:gd name="T21" fmla="*/ 125 h 143"/>
                  <a:gd name="T22" fmla="*/ 19 w 197"/>
                  <a:gd name="T23" fmla="*/ 125 h 143"/>
                  <a:gd name="T24" fmla="*/ 39 w 197"/>
                  <a:gd name="T25" fmla="*/ 143 h 143"/>
                  <a:gd name="T26" fmla="*/ 60 w 197"/>
                  <a:gd name="T27" fmla="*/ 125 h 143"/>
                  <a:gd name="T28" fmla="*/ 138 w 197"/>
                  <a:gd name="T29" fmla="*/ 125 h 143"/>
                  <a:gd name="T30" fmla="*/ 159 w 197"/>
                  <a:gd name="T31" fmla="*/ 143 h 143"/>
                  <a:gd name="T32" fmla="*/ 180 w 197"/>
                  <a:gd name="T33" fmla="*/ 125 h 143"/>
                  <a:gd name="T34" fmla="*/ 191 w 197"/>
                  <a:gd name="T35" fmla="*/ 125 h 143"/>
                  <a:gd name="T36" fmla="*/ 197 w 197"/>
                  <a:gd name="T37" fmla="*/ 119 h 143"/>
                  <a:gd name="T38" fmla="*/ 197 w 197"/>
                  <a:gd name="T39" fmla="*/ 78 h 143"/>
                  <a:gd name="T40" fmla="*/ 191 w 197"/>
                  <a:gd name="T41" fmla="*/ 72 h 143"/>
                  <a:gd name="T42" fmla="*/ 157 w 197"/>
                  <a:gd name="T43" fmla="*/ 36 h 143"/>
                  <a:gd name="T44" fmla="*/ 168 w 197"/>
                  <a:gd name="T45" fmla="*/ 44 h 143"/>
                  <a:gd name="T46" fmla="*/ 179 w 197"/>
                  <a:gd name="T47" fmla="*/ 72 h 143"/>
                  <a:gd name="T48" fmla="*/ 126 w 197"/>
                  <a:gd name="T49" fmla="*/ 72 h 143"/>
                  <a:gd name="T50" fmla="*/ 126 w 197"/>
                  <a:gd name="T51" fmla="*/ 36 h 143"/>
                  <a:gd name="T52" fmla="*/ 157 w 197"/>
                  <a:gd name="T53" fmla="*/ 36 h 143"/>
                  <a:gd name="T54" fmla="*/ 4 w 197"/>
                  <a:gd name="T55" fmla="*/ 4 h 143"/>
                  <a:gd name="T56" fmla="*/ 121 w 197"/>
                  <a:gd name="T57" fmla="*/ 4 h 143"/>
                  <a:gd name="T58" fmla="*/ 121 w 197"/>
                  <a:gd name="T59" fmla="*/ 120 h 143"/>
                  <a:gd name="T60" fmla="*/ 60 w 197"/>
                  <a:gd name="T61" fmla="*/ 120 h 143"/>
                  <a:gd name="T62" fmla="*/ 39 w 197"/>
                  <a:gd name="T63" fmla="*/ 101 h 143"/>
                  <a:gd name="T64" fmla="*/ 19 w 197"/>
                  <a:gd name="T65" fmla="*/ 120 h 143"/>
                  <a:gd name="T66" fmla="*/ 4 w 197"/>
                  <a:gd name="T67" fmla="*/ 120 h 143"/>
                  <a:gd name="T68" fmla="*/ 4 w 197"/>
                  <a:gd name="T69" fmla="*/ 4 h 143"/>
                  <a:gd name="T70" fmla="*/ 39 w 197"/>
                  <a:gd name="T71" fmla="*/ 139 h 143"/>
                  <a:gd name="T72" fmla="*/ 23 w 197"/>
                  <a:gd name="T73" fmla="*/ 122 h 143"/>
                  <a:gd name="T74" fmla="*/ 39 w 197"/>
                  <a:gd name="T75" fmla="*/ 106 h 143"/>
                  <a:gd name="T76" fmla="*/ 56 w 197"/>
                  <a:gd name="T77" fmla="*/ 122 h 143"/>
                  <a:gd name="T78" fmla="*/ 39 w 197"/>
                  <a:gd name="T79" fmla="*/ 139 h 143"/>
                  <a:gd name="T80" fmla="*/ 159 w 197"/>
                  <a:gd name="T81" fmla="*/ 139 h 143"/>
                  <a:gd name="T82" fmla="*/ 142 w 197"/>
                  <a:gd name="T83" fmla="*/ 122 h 143"/>
                  <a:gd name="T84" fmla="*/ 159 w 197"/>
                  <a:gd name="T85" fmla="*/ 106 h 143"/>
                  <a:gd name="T86" fmla="*/ 175 w 197"/>
                  <a:gd name="T87" fmla="*/ 122 h 143"/>
                  <a:gd name="T88" fmla="*/ 175 w 197"/>
                  <a:gd name="T89" fmla="*/ 122 h 143"/>
                  <a:gd name="T90" fmla="*/ 175 w 197"/>
                  <a:gd name="T91" fmla="*/ 123 h 143"/>
                  <a:gd name="T92" fmla="*/ 159 w 197"/>
                  <a:gd name="T93" fmla="*/ 139 h 143"/>
                  <a:gd name="T94" fmla="*/ 193 w 197"/>
                  <a:gd name="T95" fmla="*/ 119 h 143"/>
                  <a:gd name="T96" fmla="*/ 191 w 197"/>
                  <a:gd name="T97" fmla="*/ 120 h 143"/>
                  <a:gd name="T98" fmla="*/ 180 w 197"/>
                  <a:gd name="T99" fmla="*/ 120 h 143"/>
                  <a:gd name="T100" fmla="*/ 159 w 197"/>
                  <a:gd name="T101" fmla="*/ 101 h 143"/>
                  <a:gd name="T102" fmla="*/ 138 w 197"/>
                  <a:gd name="T103" fmla="*/ 120 h 143"/>
                  <a:gd name="T104" fmla="*/ 126 w 197"/>
                  <a:gd name="T105" fmla="*/ 120 h 143"/>
                  <a:gd name="T106" fmla="*/ 126 w 197"/>
                  <a:gd name="T107" fmla="*/ 77 h 143"/>
                  <a:gd name="T108" fmla="*/ 191 w 197"/>
                  <a:gd name="T109" fmla="*/ 77 h 143"/>
                  <a:gd name="T110" fmla="*/ 193 w 197"/>
                  <a:gd name="T111" fmla="*/ 78 h 143"/>
                  <a:gd name="T112" fmla="*/ 193 w 197"/>
                  <a:gd name="T113" fmla="*/ 119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143">
                    <a:moveTo>
                      <a:pt x="191" y="72"/>
                    </a:moveTo>
                    <a:cubicBezTo>
                      <a:pt x="184" y="72"/>
                      <a:pt x="184" y="72"/>
                      <a:pt x="184" y="72"/>
                    </a:cubicBezTo>
                    <a:cubicBezTo>
                      <a:pt x="181" y="65"/>
                      <a:pt x="172" y="43"/>
                      <a:pt x="172" y="43"/>
                    </a:cubicBezTo>
                    <a:cubicBezTo>
                      <a:pt x="169" y="36"/>
                      <a:pt x="163" y="31"/>
                      <a:pt x="157" y="31"/>
                    </a:cubicBezTo>
                    <a:cubicBezTo>
                      <a:pt x="126" y="31"/>
                      <a:pt x="126" y="31"/>
                      <a:pt x="126" y="31"/>
                    </a:cubicBezTo>
                    <a:cubicBezTo>
                      <a:pt x="126" y="2"/>
                      <a:pt x="126" y="2"/>
                      <a:pt x="126" y="2"/>
                    </a:cubicBezTo>
                    <a:cubicBezTo>
                      <a:pt x="126" y="1"/>
                      <a:pt x="125" y="0"/>
                      <a:pt x="12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22"/>
                      <a:pt x="0" y="122"/>
                      <a:pt x="0" y="122"/>
                    </a:cubicBezTo>
                    <a:cubicBezTo>
                      <a:pt x="0" y="123"/>
                      <a:pt x="1" y="125"/>
                      <a:pt x="2" y="125"/>
                    </a:cubicBezTo>
                    <a:cubicBezTo>
                      <a:pt x="19" y="125"/>
                      <a:pt x="19" y="125"/>
                      <a:pt x="19" y="125"/>
                    </a:cubicBezTo>
                    <a:cubicBezTo>
                      <a:pt x="20" y="135"/>
                      <a:pt x="29" y="143"/>
                      <a:pt x="39" y="143"/>
                    </a:cubicBezTo>
                    <a:cubicBezTo>
                      <a:pt x="50" y="143"/>
                      <a:pt x="59" y="135"/>
                      <a:pt x="60" y="125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139" y="135"/>
                      <a:pt x="148" y="143"/>
                      <a:pt x="159" y="143"/>
                    </a:cubicBezTo>
                    <a:cubicBezTo>
                      <a:pt x="170" y="143"/>
                      <a:pt x="178" y="135"/>
                      <a:pt x="180" y="125"/>
                    </a:cubicBezTo>
                    <a:cubicBezTo>
                      <a:pt x="191" y="125"/>
                      <a:pt x="191" y="125"/>
                      <a:pt x="191" y="125"/>
                    </a:cubicBezTo>
                    <a:cubicBezTo>
                      <a:pt x="195" y="125"/>
                      <a:pt x="197" y="122"/>
                      <a:pt x="197" y="119"/>
                    </a:cubicBezTo>
                    <a:cubicBezTo>
                      <a:pt x="197" y="78"/>
                      <a:pt x="197" y="78"/>
                      <a:pt x="197" y="78"/>
                    </a:cubicBezTo>
                    <a:cubicBezTo>
                      <a:pt x="197" y="75"/>
                      <a:pt x="195" y="72"/>
                      <a:pt x="191" y="72"/>
                    </a:cubicBezTo>
                    <a:close/>
                    <a:moveTo>
                      <a:pt x="157" y="36"/>
                    </a:moveTo>
                    <a:cubicBezTo>
                      <a:pt x="161" y="36"/>
                      <a:pt x="166" y="40"/>
                      <a:pt x="168" y="44"/>
                    </a:cubicBezTo>
                    <a:cubicBezTo>
                      <a:pt x="168" y="45"/>
                      <a:pt x="175" y="64"/>
                      <a:pt x="179" y="72"/>
                    </a:cubicBezTo>
                    <a:cubicBezTo>
                      <a:pt x="126" y="72"/>
                      <a:pt x="126" y="72"/>
                      <a:pt x="126" y="72"/>
                    </a:cubicBezTo>
                    <a:cubicBezTo>
                      <a:pt x="126" y="36"/>
                      <a:pt x="126" y="36"/>
                      <a:pt x="126" y="36"/>
                    </a:cubicBezTo>
                    <a:lnTo>
                      <a:pt x="157" y="36"/>
                    </a:lnTo>
                    <a:close/>
                    <a:moveTo>
                      <a:pt x="4" y="4"/>
                    </a:moveTo>
                    <a:cubicBezTo>
                      <a:pt x="121" y="4"/>
                      <a:pt x="121" y="4"/>
                      <a:pt x="121" y="4"/>
                    </a:cubicBezTo>
                    <a:cubicBezTo>
                      <a:pt x="121" y="120"/>
                      <a:pt x="121" y="120"/>
                      <a:pt x="121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59" y="109"/>
                      <a:pt x="50" y="101"/>
                      <a:pt x="39" y="101"/>
                    </a:cubicBezTo>
                    <a:cubicBezTo>
                      <a:pt x="29" y="101"/>
                      <a:pt x="20" y="109"/>
                      <a:pt x="19" y="120"/>
                    </a:cubicBezTo>
                    <a:cubicBezTo>
                      <a:pt x="4" y="120"/>
                      <a:pt x="4" y="120"/>
                      <a:pt x="4" y="120"/>
                    </a:cubicBezTo>
                    <a:lnTo>
                      <a:pt x="4" y="4"/>
                    </a:lnTo>
                    <a:close/>
                    <a:moveTo>
                      <a:pt x="39" y="139"/>
                    </a:moveTo>
                    <a:cubicBezTo>
                      <a:pt x="30" y="139"/>
                      <a:pt x="23" y="131"/>
                      <a:pt x="23" y="122"/>
                    </a:cubicBezTo>
                    <a:cubicBezTo>
                      <a:pt x="23" y="113"/>
                      <a:pt x="30" y="106"/>
                      <a:pt x="39" y="106"/>
                    </a:cubicBezTo>
                    <a:cubicBezTo>
                      <a:pt x="48" y="106"/>
                      <a:pt x="56" y="113"/>
                      <a:pt x="56" y="122"/>
                    </a:cubicBezTo>
                    <a:cubicBezTo>
                      <a:pt x="56" y="131"/>
                      <a:pt x="48" y="139"/>
                      <a:pt x="39" y="139"/>
                    </a:cubicBezTo>
                    <a:close/>
                    <a:moveTo>
                      <a:pt x="159" y="139"/>
                    </a:moveTo>
                    <a:cubicBezTo>
                      <a:pt x="150" y="139"/>
                      <a:pt x="142" y="131"/>
                      <a:pt x="142" y="122"/>
                    </a:cubicBezTo>
                    <a:cubicBezTo>
                      <a:pt x="142" y="113"/>
                      <a:pt x="150" y="106"/>
                      <a:pt x="159" y="106"/>
                    </a:cubicBezTo>
                    <a:cubicBezTo>
                      <a:pt x="168" y="106"/>
                      <a:pt x="175" y="113"/>
                      <a:pt x="175" y="122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175" y="122"/>
                      <a:pt x="175" y="122"/>
                      <a:pt x="175" y="123"/>
                    </a:cubicBezTo>
                    <a:cubicBezTo>
                      <a:pt x="175" y="131"/>
                      <a:pt x="168" y="139"/>
                      <a:pt x="159" y="139"/>
                    </a:cubicBezTo>
                    <a:close/>
                    <a:moveTo>
                      <a:pt x="193" y="119"/>
                    </a:moveTo>
                    <a:cubicBezTo>
                      <a:pt x="193" y="119"/>
                      <a:pt x="192" y="120"/>
                      <a:pt x="191" y="120"/>
                    </a:cubicBezTo>
                    <a:cubicBezTo>
                      <a:pt x="180" y="120"/>
                      <a:pt x="180" y="120"/>
                      <a:pt x="180" y="120"/>
                    </a:cubicBezTo>
                    <a:cubicBezTo>
                      <a:pt x="178" y="109"/>
                      <a:pt x="170" y="101"/>
                      <a:pt x="159" y="101"/>
                    </a:cubicBezTo>
                    <a:cubicBezTo>
                      <a:pt x="148" y="101"/>
                      <a:pt x="139" y="109"/>
                      <a:pt x="138" y="120"/>
                    </a:cubicBezTo>
                    <a:cubicBezTo>
                      <a:pt x="126" y="120"/>
                      <a:pt x="126" y="120"/>
                      <a:pt x="126" y="120"/>
                    </a:cubicBezTo>
                    <a:cubicBezTo>
                      <a:pt x="126" y="77"/>
                      <a:pt x="126" y="77"/>
                      <a:pt x="126" y="77"/>
                    </a:cubicBezTo>
                    <a:cubicBezTo>
                      <a:pt x="191" y="77"/>
                      <a:pt x="191" y="77"/>
                      <a:pt x="191" y="77"/>
                    </a:cubicBezTo>
                    <a:cubicBezTo>
                      <a:pt x="192" y="77"/>
                      <a:pt x="193" y="77"/>
                      <a:pt x="193" y="78"/>
                    </a:cubicBezTo>
                    <a:lnTo>
                      <a:pt x="193" y="11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noProof="0" dirty="0"/>
              </a:p>
            </p:txBody>
          </p:sp>
          <p:sp>
            <p:nvSpPr>
              <p:cNvPr id="26" name="Freeform 25"/>
              <p:cNvSpPr>
                <a:spLocks/>
              </p:cNvSpPr>
              <p:nvPr/>
            </p:nvSpPr>
            <p:spPr bwMode="auto">
              <a:xfrm>
                <a:off x="862013" y="2847975"/>
                <a:ext cx="76200" cy="7938"/>
              </a:xfrm>
              <a:custGeom>
                <a:avLst/>
                <a:gdLst>
                  <a:gd name="T0" fmla="*/ 42 w 45"/>
                  <a:gd name="T1" fmla="*/ 0 h 4"/>
                  <a:gd name="T2" fmla="*/ 3 w 45"/>
                  <a:gd name="T3" fmla="*/ 0 h 4"/>
                  <a:gd name="T4" fmla="*/ 0 w 45"/>
                  <a:gd name="T5" fmla="*/ 2 h 4"/>
                  <a:gd name="T6" fmla="*/ 3 w 45"/>
                  <a:gd name="T7" fmla="*/ 4 h 4"/>
                  <a:gd name="T8" fmla="*/ 42 w 45"/>
                  <a:gd name="T9" fmla="*/ 4 h 4"/>
                  <a:gd name="T10" fmla="*/ 45 w 45"/>
                  <a:gd name="T11" fmla="*/ 2 h 4"/>
                  <a:gd name="T12" fmla="*/ 42 w 4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4">
                    <a:moveTo>
                      <a:pt x="42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3" y="4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4" y="4"/>
                      <a:pt x="45" y="3"/>
                      <a:pt x="45" y="2"/>
                    </a:cubicBezTo>
                    <a:cubicBezTo>
                      <a:pt x="45" y="1"/>
                      <a:pt x="44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noProof="0" dirty="0"/>
              </a:p>
            </p:txBody>
          </p:sp>
          <p:sp>
            <p:nvSpPr>
              <p:cNvPr id="27" name="Freeform 26"/>
              <p:cNvSpPr>
                <a:spLocks/>
              </p:cNvSpPr>
              <p:nvPr/>
            </p:nvSpPr>
            <p:spPr bwMode="auto">
              <a:xfrm>
                <a:off x="877888" y="2886075"/>
                <a:ext cx="60325" cy="6350"/>
              </a:xfrm>
              <a:custGeom>
                <a:avLst/>
                <a:gdLst>
                  <a:gd name="T0" fmla="*/ 32 w 35"/>
                  <a:gd name="T1" fmla="*/ 0 h 4"/>
                  <a:gd name="T2" fmla="*/ 2 w 35"/>
                  <a:gd name="T3" fmla="*/ 0 h 4"/>
                  <a:gd name="T4" fmla="*/ 0 w 35"/>
                  <a:gd name="T5" fmla="*/ 2 h 4"/>
                  <a:gd name="T6" fmla="*/ 2 w 35"/>
                  <a:gd name="T7" fmla="*/ 4 h 4"/>
                  <a:gd name="T8" fmla="*/ 32 w 35"/>
                  <a:gd name="T9" fmla="*/ 4 h 4"/>
                  <a:gd name="T10" fmla="*/ 35 w 35"/>
                  <a:gd name="T11" fmla="*/ 2 h 4"/>
                  <a:gd name="T12" fmla="*/ 32 w 3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4">
                    <a:moveTo>
                      <a:pt x="3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4" y="4"/>
                      <a:pt x="35" y="3"/>
                      <a:pt x="35" y="2"/>
                    </a:cubicBezTo>
                    <a:cubicBezTo>
                      <a:pt x="35" y="1"/>
                      <a:pt x="34" y="0"/>
                      <a:pt x="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noProof="0" dirty="0"/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895350" y="2922588"/>
                <a:ext cx="42863" cy="9525"/>
              </a:xfrm>
              <a:custGeom>
                <a:avLst/>
                <a:gdLst>
                  <a:gd name="T0" fmla="*/ 22 w 25"/>
                  <a:gd name="T1" fmla="*/ 0 h 5"/>
                  <a:gd name="T2" fmla="*/ 2 w 25"/>
                  <a:gd name="T3" fmla="*/ 0 h 5"/>
                  <a:gd name="T4" fmla="*/ 0 w 25"/>
                  <a:gd name="T5" fmla="*/ 2 h 5"/>
                  <a:gd name="T6" fmla="*/ 2 w 25"/>
                  <a:gd name="T7" fmla="*/ 5 h 5"/>
                  <a:gd name="T8" fmla="*/ 22 w 25"/>
                  <a:gd name="T9" fmla="*/ 5 h 5"/>
                  <a:gd name="T10" fmla="*/ 25 w 25"/>
                  <a:gd name="T11" fmla="*/ 2 h 5"/>
                  <a:gd name="T12" fmla="*/ 22 w 2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5"/>
                      <a:pt x="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4" y="5"/>
                      <a:pt x="25" y="3"/>
                      <a:pt x="25" y="2"/>
                    </a:cubicBezTo>
                    <a:cubicBezTo>
                      <a:pt x="25" y="1"/>
                      <a:pt x="24" y="0"/>
                      <a:pt x="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noProof="0" dirty="0"/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3484383" y="1704331"/>
            <a:ext cx="1060424" cy="1063229"/>
            <a:chOff x="0" y="2445544"/>
            <a:chExt cx="600075" cy="601663"/>
          </a:xfrm>
        </p:grpSpPr>
        <p:sp>
          <p:nvSpPr>
            <p:cNvPr id="30" name="Oval 29"/>
            <p:cNvSpPr>
              <a:spLocks noChangeArrowheads="1"/>
            </p:cNvSpPr>
            <p:nvPr/>
          </p:nvSpPr>
          <p:spPr bwMode="auto">
            <a:xfrm>
              <a:off x="0" y="2445544"/>
              <a:ext cx="600075" cy="60166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noProof="0" dirty="0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19063" y="2594769"/>
              <a:ext cx="361950" cy="303213"/>
              <a:chOff x="119063" y="2792413"/>
              <a:chExt cx="361950" cy="303213"/>
            </a:xfrm>
          </p:grpSpPr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119063" y="2792413"/>
                <a:ext cx="361950" cy="303213"/>
              </a:xfrm>
              <a:custGeom>
                <a:avLst/>
                <a:gdLst>
                  <a:gd name="T0" fmla="*/ 212 w 214"/>
                  <a:gd name="T1" fmla="*/ 51 h 179"/>
                  <a:gd name="T2" fmla="*/ 162 w 214"/>
                  <a:gd name="T3" fmla="*/ 38 h 179"/>
                  <a:gd name="T4" fmla="*/ 163 w 214"/>
                  <a:gd name="T5" fmla="*/ 30 h 179"/>
                  <a:gd name="T6" fmla="*/ 133 w 214"/>
                  <a:gd name="T7" fmla="*/ 0 h 179"/>
                  <a:gd name="T8" fmla="*/ 103 w 214"/>
                  <a:gd name="T9" fmla="*/ 30 h 179"/>
                  <a:gd name="T10" fmla="*/ 105 w 214"/>
                  <a:gd name="T11" fmla="*/ 42 h 179"/>
                  <a:gd name="T12" fmla="*/ 72 w 214"/>
                  <a:gd name="T13" fmla="*/ 51 h 179"/>
                  <a:gd name="T14" fmla="*/ 3 w 214"/>
                  <a:gd name="T15" fmla="*/ 33 h 179"/>
                  <a:gd name="T16" fmla="*/ 1 w 214"/>
                  <a:gd name="T17" fmla="*/ 33 h 179"/>
                  <a:gd name="T18" fmla="*/ 0 w 214"/>
                  <a:gd name="T19" fmla="*/ 35 h 179"/>
                  <a:gd name="T20" fmla="*/ 0 w 214"/>
                  <a:gd name="T21" fmla="*/ 159 h 179"/>
                  <a:gd name="T22" fmla="*/ 2 w 214"/>
                  <a:gd name="T23" fmla="*/ 161 h 179"/>
                  <a:gd name="T24" fmla="*/ 72 w 214"/>
                  <a:gd name="T25" fmla="*/ 179 h 179"/>
                  <a:gd name="T26" fmla="*/ 72 w 214"/>
                  <a:gd name="T27" fmla="*/ 179 h 179"/>
                  <a:gd name="T28" fmla="*/ 72 w 214"/>
                  <a:gd name="T29" fmla="*/ 179 h 179"/>
                  <a:gd name="T30" fmla="*/ 72 w 214"/>
                  <a:gd name="T31" fmla="*/ 179 h 179"/>
                  <a:gd name="T32" fmla="*/ 73 w 214"/>
                  <a:gd name="T33" fmla="*/ 179 h 179"/>
                  <a:gd name="T34" fmla="*/ 142 w 214"/>
                  <a:gd name="T35" fmla="*/ 161 h 179"/>
                  <a:gd name="T36" fmla="*/ 211 w 214"/>
                  <a:gd name="T37" fmla="*/ 179 h 179"/>
                  <a:gd name="T38" fmla="*/ 212 w 214"/>
                  <a:gd name="T39" fmla="*/ 179 h 179"/>
                  <a:gd name="T40" fmla="*/ 213 w 214"/>
                  <a:gd name="T41" fmla="*/ 178 h 179"/>
                  <a:gd name="T42" fmla="*/ 214 w 214"/>
                  <a:gd name="T43" fmla="*/ 176 h 179"/>
                  <a:gd name="T44" fmla="*/ 214 w 214"/>
                  <a:gd name="T45" fmla="*/ 53 h 179"/>
                  <a:gd name="T46" fmla="*/ 212 w 214"/>
                  <a:gd name="T47" fmla="*/ 51 h 179"/>
                  <a:gd name="T48" fmla="*/ 133 w 214"/>
                  <a:gd name="T49" fmla="*/ 5 h 179"/>
                  <a:gd name="T50" fmla="*/ 159 w 214"/>
                  <a:gd name="T51" fmla="*/ 30 h 179"/>
                  <a:gd name="T52" fmla="*/ 157 w 214"/>
                  <a:gd name="T53" fmla="*/ 39 h 179"/>
                  <a:gd name="T54" fmla="*/ 157 w 214"/>
                  <a:gd name="T55" fmla="*/ 39 h 179"/>
                  <a:gd name="T56" fmla="*/ 157 w 214"/>
                  <a:gd name="T57" fmla="*/ 39 h 179"/>
                  <a:gd name="T58" fmla="*/ 133 w 214"/>
                  <a:gd name="T59" fmla="*/ 75 h 179"/>
                  <a:gd name="T60" fmla="*/ 108 w 214"/>
                  <a:gd name="T61" fmla="*/ 30 h 179"/>
                  <a:gd name="T62" fmla="*/ 133 w 214"/>
                  <a:gd name="T63" fmla="*/ 5 h 179"/>
                  <a:gd name="T64" fmla="*/ 5 w 214"/>
                  <a:gd name="T65" fmla="*/ 38 h 179"/>
                  <a:gd name="T66" fmla="*/ 70 w 214"/>
                  <a:gd name="T67" fmla="*/ 55 h 179"/>
                  <a:gd name="T68" fmla="*/ 70 w 214"/>
                  <a:gd name="T69" fmla="*/ 173 h 179"/>
                  <a:gd name="T70" fmla="*/ 5 w 214"/>
                  <a:gd name="T71" fmla="*/ 157 h 179"/>
                  <a:gd name="T72" fmla="*/ 5 w 214"/>
                  <a:gd name="T73" fmla="*/ 38 h 179"/>
                  <a:gd name="T74" fmla="*/ 75 w 214"/>
                  <a:gd name="T75" fmla="*/ 55 h 179"/>
                  <a:gd name="T76" fmla="*/ 107 w 214"/>
                  <a:gd name="T77" fmla="*/ 47 h 179"/>
                  <a:gd name="T78" fmla="*/ 133 w 214"/>
                  <a:gd name="T79" fmla="*/ 79 h 179"/>
                  <a:gd name="T80" fmla="*/ 140 w 214"/>
                  <a:gd name="T81" fmla="*/ 77 h 179"/>
                  <a:gd name="T82" fmla="*/ 140 w 214"/>
                  <a:gd name="T83" fmla="*/ 157 h 179"/>
                  <a:gd name="T84" fmla="*/ 75 w 214"/>
                  <a:gd name="T85" fmla="*/ 173 h 179"/>
                  <a:gd name="T86" fmla="*/ 75 w 214"/>
                  <a:gd name="T87" fmla="*/ 55 h 179"/>
                  <a:gd name="T88" fmla="*/ 209 w 214"/>
                  <a:gd name="T89" fmla="*/ 173 h 179"/>
                  <a:gd name="T90" fmla="*/ 144 w 214"/>
                  <a:gd name="T91" fmla="*/ 157 h 179"/>
                  <a:gd name="T92" fmla="*/ 144 w 214"/>
                  <a:gd name="T93" fmla="*/ 73 h 179"/>
                  <a:gd name="T94" fmla="*/ 161 w 214"/>
                  <a:gd name="T95" fmla="*/ 43 h 179"/>
                  <a:gd name="T96" fmla="*/ 209 w 214"/>
                  <a:gd name="T97" fmla="*/ 55 h 179"/>
                  <a:gd name="T98" fmla="*/ 209 w 214"/>
                  <a:gd name="T99" fmla="*/ 17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14" h="179">
                    <a:moveTo>
                      <a:pt x="212" y="51"/>
                    </a:moveTo>
                    <a:cubicBezTo>
                      <a:pt x="162" y="38"/>
                      <a:pt x="162" y="38"/>
                      <a:pt x="162" y="38"/>
                    </a:cubicBezTo>
                    <a:cubicBezTo>
                      <a:pt x="163" y="35"/>
                      <a:pt x="163" y="33"/>
                      <a:pt x="163" y="30"/>
                    </a:cubicBezTo>
                    <a:cubicBezTo>
                      <a:pt x="163" y="14"/>
                      <a:pt x="150" y="0"/>
                      <a:pt x="133" y="0"/>
                    </a:cubicBezTo>
                    <a:cubicBezTo>
                      <a:pt x="117" y="0"/>
                      <a:pt x="103" y="14"/>
                      <a:pt x="103" y="30"/>
                    </a:cubicBezTo>
                    <a:cubicBezTo>
                      <a:pt x="103" y="34"/>
                      <a:pt x="104" y="38"/>
                      <a:pt x="105" y="42"/>
                    </a:cubicBezTo>
                    <a:cubicBezTo>
                      <a:pt x="72" y="51"/>
                      <a:pt x="72" y="51"/>
                      <a:pt x="72" y="51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2" y="33"/>
                      <a:pt x="2" y="33"/>
                      <a:pt x="1" y="33"/>
                    </a:cubicBezTo>
                    <a:cubicBezTo>
                      <a:pt x="0" y="34"/>
                      <a:pt x="0" y="35"/>
                      <a:pt x="0" y="35"/>
                    </a:cubicBezTo>
                    <a:cubicBezTo>
                      <a:pt x="0" y="159"/>
                      <a:pt x="0" y="159"/>
                      <a:pt x="0" y="159"/>
                    </a:cubicBezTo>
                    <a:cubicBezTo>
                      <a:pt x="0" y="160"/>
                      <a:pt x="1" y="161"/>
                      <a:pt x="2" y="161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3" y="179"/>
                      <a:pt x="73" y="179"/>
                    </a:cubicBezTo>
                    <a:cubicBezTo>
                      <a:pt x="142" y="161"/>
                      <a:pt x="142" y="161"/>
                      <a:pt x="142" y="161"/>
                    </a:cubicBezTo>
                    <a:cubicBezTo>
                      <a:pt x="211" y="179"/>
                      <a:pt x="211" y="179"/>
                      <a:pt x="211" y="179"/>
                    </a:cubicBezTo>
                    <a:cubicBezTo>
                      <a:pt x="211" y="179"/>
                      <a:pt x="211" y="179"/>
                      <a:pt x="212" y="179"/>
                    </a:cubicBezTo>
                    <a:cubicBezTo>
                      <a:pt x="212" y="179"/>
                      <a:pt x="213" y="179"/>
                      <a:pt x="213" y="178"/>
                    </a:cubicBezTo>
                    <a:cubicBezTo>
                      <a:pt x="214" y="178"/>
                      <a:pt x="214" y="177"/>
                      <a:pt x="214" y="176"/>
                    </a:cubicBezTo>
                    <a:cubicBezTo>
                      <a:pt x="214" y="53"/>
                      <a:pt x="214" y="53"/>
                      <a:pt x="214" y="53"/>
                    </a:cubicBezTo>
                    <a:cubicBezTo>
                      <a:pt x="214" y="52"/>
                      <a:pt x="213" y="51"/>
                      <a:pt x="212" y="51"/>
                    </a:cubicBezTo>
                    <a:close/>
                    <a:moveTo>
                      <a:pt x="133" y="5"/>
                    </a:moveTo>
                    <a:cubicBezTo>
                      <a:pt x="147" y="5"/>
                      <a:pt x="159" y="16"/>
                      <a:pt x="159" y="30"/>
                    </a:cubicBezTo>
                    <a:cubicBezTo>
                      <a:pt x="159" y="33"/>
                      <a:pt x="158" y="36"/>
                      <a:pt x="157" y="39"/>
                    </a:cubicBezTo>
                    <a:cubicBezTo>
                      <a:pt x="157" y="39"/>
                      <a:pt x="157" y="39"/>
                      <a:pt x="157" y="39"/>
                    </a:cubicBezTo>
                    <a:cubicBezTo>
                      <a:pt x="157" y="39"/>
                      <a:pt x="157" y="39"/>
                      <a:pt x="157" y="39"/>
                    </a:cubicBezTo>
                    <a:cubicBezTo>
                      <a:pt x="153" y="55"/>
                      <a:pt x="140" y="75"/>
                      <a:pt x="133" y="75"/>
                    </a:cubicBezTo>
                    <a:cubicBezTo>
                      <a:pt x="125" y="75"/>
                      <a:pt x="108" y="45"/>
                      <a:pt x="108" y="30"/>
                    </a:cubicBezTo>
                    <a:cubicBezTo>
                      <a:pt x="108" y="16"/>
                      <a:pt x="119" y="5"/>
                      <a:pt x="133" y="5"/>
                    </a:cubicBezTo>
                    <a:close/>
                    <a:moveTo>
                      <a:pt x="5" y="38"/>
                    </a:moveTo>
                    <a:cubicBezTo>
                      <a:pt x="70" y="55"/>
                      <a:pt x="70" y="55"/>
                      <a:pt x="70" y="55"/>
                    </a:cubicBezTo>
                    <a:cubicBezTo>
                      <a:pt x="70" y="173"/>
                      <a:pt x="70" y="173"/>
                      <a:pt x="70" y="173"/>
                    </a:cubicBezTo>
                    <a:cubicBezTo>
                      <a:pt x="5" y="157"/>
                      <a:pt x="5" y="157"/>
                      <a:pt x="5" y="157"/>
                    </a:cubicBezTo>
                    <a:lnTo>
                      <a:pt x="5" y="38"/>
                    </a:lnTo>
                    <a:close/>
                    <a:moveTo>
                      <a:pt x="75" y="55"/>
                    </a:moveTo>
                    <a:cubicBezTo>
                      <a:pt x="107" y="47"/>
                      <a:pt x="107" y="47"/>
                      <a:pt x="107" y="47"/>
                    </a:cubicBezTo>
                    <a:cubicBezTo>
                      <a:pt x="112" y="62"/>
                      <a:pt x="124" y="79"/>
                      <a:pt x="133" y="79"/>
                    </a:cubicBezTo>
                    <a:cubicBezTo>
                      <a:pt x="135" y="79"/>
                      <a:pt x="137" y="79"/>
                      <a:pt x="140" y="77"/>
                    </a:cubicBezTo>
                    <a:cubicBezTo>
                      <a:pt x="140" y="157"/>
                      <a:pt x="140" y="157"/>
                      <a:pt x="140" y="157"/>
                    </a:cubicBezTo>
                    <a:cubicBezTo>
                      <a:pt x="75" y="173"/>
                      <a:pt x="75" y="173"/>
                      <a:pt x="75" y="173"/>
                    </a:cubicBezTo>
                    <a:lnTo>
                      <a:pt x="75" y="55"/>
                    </a:lnTo>
                    <a:close/>
                    <a:moveTo>
                      <a:pt x="209" y="173"/>
                    </a:moveTo>
                    <a:cubicBezTo>
                      <a:pt x="144" y="157"/>
                      <a:pt x="144" y="157"/>
                      <a:pt x="144" y="157"/>
                    </a:cubicBezTo>
                    <a:cubicBezTo>
                      <a:pt x="144" y="73"/>
                      <a:pt x="144" y="73"/>
                      <a:pt x="144" y="73"/>
                    </a:cubicBezTo>
                    <a:cubicBezTo>
                      <a:pt x="151" y="66"/>
                      <a:pt x="158" y="53"/>
                      <a:pt x="161" y="43"/>
                    </a:cubicBezTo>
                    <a:cubicBezTo>
                      <a:pt x="209" y="55"/>
                      <a:pt x="209" y="55"/>
                      <a:pt x="209" y="55"/>
                    </a:cubicBezTo>
                    <a:lnTo>
                      <a:pt x="209" y="17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noProof="0" dirty="0"/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317500" y="2817813"/>
                <a:ext cx="53975" cy="52388"/>
              </a:xfrm>
              <a:custGeom>
                <a:avLst/>
                <a:gdLst>
                  <a:gd name="T0" fmla="*/ 32 w 32"/>
                  <a:gd name="T1" fmla="*/ 15 h 31"/>
                  <a:gd name="T2" fmla="*/ 16 w 32"/>
                  <a:gd name="T3" fmla="*/ 0 h 31"/>
                  <a:gd name="T4" fmla="*/ 0 w 32"/>
                  <a:gd name="T5" fmla="*/ 15 h 31"/>
                  <a:gd name="T6" fmla="*/ 16 w 32"/>
                  <a:gd name="T7" fmla="*/ 31 h 31"/>
                  <a:gd name="T8" fmla="*/ 32 w 32"/>
                  <a:gd name="T9" fmla="*/ 15 h 31"/>
                  <a:gd name="T10" fmla="*/ 5 w 32"/>
                  <a:gd name="T11" fmla="*/ 15 h 31"/>
                  <a:gd name="T12" fmla="*/ 16 w 32"/>
                  <a:gd name="T13" fmla="*/ 4 h 31"/>
                  <a:gd name="T14" fmla="*/ 27 w 32"/>
                  <a:gd name="T15" fmla="*/ 15 h 31"/>
                  <a:gd name="T16" fmla="*/ 16 w 32"/>
                  <a:gd name="T17" fmla="*/ 27 h 31"/>
                  <a:gd name="T18" fmla="*/ 5 w 32"/>
                  <a:gd name="T19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1">
                    <a:moveTo>
                      <a:pt x="32" y="15"/>
                    </a:moveTo>
                    <a:cubicBezTo>
                      <a:pt x="32" y="7"/>
                      <a:pt x="25" y="0"/>
                      <a:pt x="16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24"/>
                      <a:pt x="7" y="31"/>
                      <a:pt x="16" y="31"/>
                    </a:cubicBezTo>
                    <a:cubicBezTo>
                      <a:pt x="25" y="31"/>
                      <a:pt x="32" y="24"/>
                      <a:pt x="32" y="15"/>
                    </a:cubicBezTo>
                    <a:close/>
                    <a:moveTo>
                      <a:pt x="5" y="15"/>
                    </a:moveTo>
                    <a:cubicBezTo>
                      <a:pt x="5" y="9"/>
                      <a:pt x="10" y="4"/>
                      <a:pt x="16" y="4"/>
                    </a:cubicBezTo>
                    <a:cubicBezTo>
                      <a:pt x="22" y="4"/>
                      <a:pt x="27" y="9"/>
                      <a:pt x="27" y="15"/>
                    </a:cubicBezTo>
                    <a:cubicBezTo>
                      <a:pt x="27" y="22"/>
                      <a:pt x="22" y="27"/>
                      <a:pt x="16" y="27"/>
                    </a:cubicBezTo>
                    <a:cubicBezTo>
                      <a:pt x="10" y="27"/>
                      <a:pt x="5" y="22"/>
                      <a:pt x="5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noProof="0" dirty="0"/>
              </a:p>
            </p:txBody>
          </p:sp>
        </p:grpSp>
      </p:grpSp>
      <p:grpSp>
        <p:nvGrpSpPr>
          <p:cNvPr id="34" name="Group 33"/>
          <p:cNvGrpSpPr/>
          <p:nvPr/>
        </p:nvGrpSpPr>
        <p:grpSpPr>
          <a:xfrm>
            <a:off x="2437591" y="3902962"/>
            <a:ext cx="1060424" cy="1063229"/>
            <a:chOff x="-776288" y="2445544"/>
            <a:chExt cx="600075" cy="601663"/>
          </a:xfrm>
        </p:grpSpPr>
        <p:sp>
          <p:nvSpPr>
            <p:cNvPr id="35" name="Oval 34"/>
            <p:cNvSpPr>
              <a:spLocks noChangeArrowheads="1"/>
            </p:cNvSpPr>
            <p:nvPr/>
          </p:nvSpPr>
          <p:spPr bwMode="auto">
            <a:xfrm>
              <a:off x="-776288" y="2445544"/>
              <a:ext cx="600075" cy="6016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noProof="0" dirty="0"/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-606426" y="2534444"/>
              <a:ext cx="260350" cy="423863"/>
              <a:chOff x="2832100" y="2760663"/>
              <a:chExt cx="260350" cy="423863"/>
            </a:xfrm>
          </p:grpSpPr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2898775" y="3095625"/>
                <a:ext cx="123825" cy="38100"/>
              </a:xfrm>
              <a:custGeom>
                <a:avLst/>
                <a:gdLst>
                  <a:gd name="T0" fmla="*/ 62 w 73"/>
                  <a:gd name="T1" fmla="*/ 22 h 22"/>
                  <a:gd name="T2" fmla="*/ 12 w 73"/>
                  <a:gd name="T3" fmla="*/ 22 h 22"/>
                  <a:gd name="T4" fmla="*/ 0 w 73"/>
                  <a:gd name="T5" fmla="*/ 11 h 22"/>
                  <a:gd name="T6" fmla="*/ 12 w 73"/>
                  <a:gd name="T7" fmla="*/ 0 h 22"/>
                  <a:gd name="T8" fmla="*/ 62 w 73"/>
                  <a:gd name="T9" fmla="*/ 0 h 22"/>
                  <a:gd name="T10" fmla="*/ 73 w 73"/>
                  <a:gd name="T11" fmla="*/ 11 h 22"/>
                  <a:gd name="T12" fmla="*/ 62 w 73"/>
                  <a:gd name="T13" fmla="*/ 22 h 22"/>
                  <a:gd name="T14" fmla="*/ 12 w 73"/>
                  <a:gd name="T15" fmla="*/ 5 h 22"/>
                  <a:gd name="T16" fmla="*/ 5 w 73"/>
                  <a:gd name="T17" fmla="*/ 11 h 22"/>
                  <a:gd name="T18" fmla="*/ 12 w 73"/>
                  <a:gd name="T19" fmla="*/ 18 h 22"/>
                  <a:gd name="T20" fmla="*/ 62 w 73"/>
                  <a:gd name="T21" fmla="*/ 18 h 22"/>
                  <a:gd name="T22" fmla="*/ 69 w 73"/>
                  <a:gd name="T23" fmla="*/ 11 h 22"/>
                  <a:gd name="T24" fmla="*/ 62 w 73"/>
                  <a:gd name="T25" fmla="*/ 5 h 22"/>
                  <a:gd name="T26" fmla="*/ 12 w 73"/>
                  <a:gd name="T27" fmla="*/ 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22">
                    <a:moveTo>
                      <a:pt x="62" y="22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6" y="22"/>
                      <a:pt x="0" y="17"/>
                      <a:pt x="0" y="11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8" y="0"/>
                      <a:pt x="73" y="5"/>
                      <a:pt x="73" y="11"/>
                    </a:cubicBezTo>
                    <a:cubicBezTo>
                      <a:pt x="73" y="17"/>
                      <a:pt x="68" y="22"/>
                      <a:pt x="62" y="22"/>
                    </a:cubicBezTo>
                    <a:close/>
                    <a:moveTo>
                      <a:pt x="12" y="5"/>
                    </a:moveTo>
                    <a:cubicBezTo>
                      <a:pt x="8" y="5"/>
                      <a:pt x="5" y="7"/>
                      <a:pt x="5" y="11"/>
                    </a:cubicBezTo>
                    <a:cubicBezTo>
                      <a:pt x="5" y="15"/>
                      <a:pt x="8" y="18"/>
                      <a:pt x="12" y="18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6" y="18"/>
                      <a:pt x="69" y="15"/>
                      <a:pt x="69" y="11"/>
                    </a:cubicBezTo>
                    <a:cubicBezTo>
                      <a:pt x="69" y="7"/>
                      <a:pt x="66" y="5"/>
                      <a:pt x="62" y="5"/>
                    </a:cubicBezTo>
                    <a:lnTo>
                      <a:pt x="12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noProof="0" dirty="0"/>
              </a:p>
            </p:txBody>
          </p:sp>
          <p:sp>
            <p:nvSpPr>
              <p:cNvPr id="38" name="Freeform 37"/>
              <p:cNvSpPr>
                <a:spLocks noEditPoints="1"/>
              </p:cNvSpPr>
              <p:nvPr/>
            </p:nvSpPr>
            <p:spPr bwMode="auto">
              <a:xfrm>
                <a:off x="2898775" y="3127375"/>
                <a:ext cx="123825" cy="36513"/>
              </a:xfrm>
              <a:custGeom>
                <a:avLst/>
                <a:gdLst>
                  <a:gd name="T0" fmla="*/ 62 w 73"/>
                  <a:gd name="T1" fmla="*/ 22 h 22"/>
                  <a:gd name="T2" fmla="*/ 12 w 73"/>
                  <a:gd name="T3" fmla="*/ 22 h 22"/>
                  <a:gd name="T4" fmla="*/ 0 w 73"/>
                  <a:gd name="T5" fmla="*/ 11 h 22"/>
                  <a:gd name="T6" fmla="*/ 12 w 73"/>
                  <a:gd name="T7" fmla="*/ 0 h 22"/>
                  <a:gd name="T8" fmla="*/ 62 w 73"/>
                  <a:gd name="T9" fmla="*/ 0 h 22"/>
                  <a:gd name="T10" fmla="*/ 73 w 73"/>
                  <a:gd name="T11" fmla="*/ 11 h 22"/>
                  <a:gd name="T12" fmla="*/ 62 w 73"/>
                  <a:gd name="T13" fmla="*/ 22 h 22"/>
                  <a:gd name="T14" fmla="*/ 12 w 73"/>
                  <a:gd name="T15" fmla="*/ 4 h 22"/>
                  <a:gd name="T16" fmla="*/ 5 w 73"/>
                  <a:gd name="T17" fmla="*/ 11 h 22"/>
                  <a:gd name="T18" fmla="*/ 12 w 73"/>
                  <a:gd name="T19" fmla="*/ 18 h 22"/>
                  <a:gd name="T20" fmla="*/ 62 w 73"/>
                  <a:gd name="T21" fmla="*/ 18 h 22"/>
                  <a:gd name="T22" fmla="*/ 69 w 73"/>
                  <a:gd name="T23" fmla="*/ 11 h 22"/>
                  <a:gd name="T24" fmla="*/ 62 w 73"/>
                  <a:gd name="T25" fmla="*/ 4 h 22"/>
                  <a:gd name="T26" fmla="*/ 12 w 73"/>
                  <a:gd name="T27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22">
                    <a:moveTo>
                      <a:pt x="62" y="22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6" y="22"/>
                      <a:pt x="0" y="17"/>
                      <a:pt x="0" y="11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8" y="0"/>
                      <a:pt x="73" y="5"/>
                      <a:pt x="73" y="11"/>
                    </a:cubicBezTo>
                    <a:cubicBezTo>
                      <a:pt x="73" y="17"/>
                      <a:pt x="68" y="22"/>
                      <a:pt x="62" y="22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5" y="7"/>
                      <a:pt x="5" y="11"/>
                    </a:cubicBezTo>
                    <a:cubicBezTo>
                      <a:pt x="5" y="15"/>
                      <a:pt x="8" y="18"/>
                      <a:pt x="12" y="18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6" y="18"/>
                      <a:pt x="69" y="15"/>
                      <a:pt x="69" y="11"/>
                    </a:cubicBezTo>
                    <a:cubicBezTo>
                      <a:pt x="69" y="7"/>
                      <a:pt x="66" y="4"/>
                      <a:pt x="62" y="4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noProof="0" dirty="0"/>
              </a:p>
            </p:txBody>
          </p:sp>
          <p:sp>
            <p:nvSpPr>
              <p:cNvPr id="39" name="Freeform 38"/>
              <p:cNvSpPr>
                <a:spLocks/>
              </p:cNvSpPr>
              <p:nvPr/>
            </p:nvSpPr>
            <p:spPr bwMode="auto">
              <a:xfrm>
                <a:off x="2921000" y="3157538"/>
                <a:ext cx="80963" cy="26988"/>
              </a:xfrm>
              <a:custGeom>
                <a:avLst/>
                <a:gdLst>
                  <a:gd name="T0" fmla="*/ 24 w 48"/>
                  <a:gd name="T1" fmla="*/ 16 h 16"/>
                  <a:gd name="T2" fmla="*/ 0 w 48"/>
                  <a:gd name="T3" fmla="*/ 2 h 16"/>
                  <a:gd name="T4" fmla="*/ 2 w 48"/>
                  <a:gd name="T5" fmla="*/ 0 h 16"/>
                  <a:gd name="T6" fmla="*/ 4 w 48"/>
                  <a:gd name="T7" fmla="*/ 2 h 16"/>
                  <a:gd name="T8" fmla="*/ 24 w 48"/>
                  <a:gd name="T9" fmla="*/ 11 h 16"/>
                  <a:gd name="T10" fmla="*/ 43 w 48"/>
                  <a:gd name="T11" fmla="*/ 2 h 16"/>
                  <a:gd name="T12" fmla="*/ 46 w 48"/>
                  <a:gd name="T13" fmla="*/ 0 h 16"/>
                  <a:gd name="T14" fmla="*/ 48 w 48"/>
                  <a:gd name="T15" fmla="*/ 2 h 16"/>
                  <a:gd name="T16" fmla="*/ 24 w 48"/>
                  <a:gd name="T1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16">
                    <a:moveTo>
                      <a:pt x="24" y="16"/>
                    </a:moveTo>
                    <a:cubicBezTo>
                      <a:pt x="10" y="16"/>
                      <a:pt x="0" y="10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4" y="6"/>
                      <a:pt x="12" y="11"/>
                      <a:pt x="24" y="11"/>
                    </a:cubicBezTo>
                    <a:cubicBezTo>
                      <a:pt x="35" y="11"/>
                      <a:pt x="43" y="6"/>
                      <a:pt x="43" y="2"/>
                    </a:cubicBezTo>
                    <a:cubicBezTo>
                      <a:pt x="43" y="1"/>
                      <a:pt x="44" y="0"/>
                      <a:pt x="46" y="0"/>
                    </a:cubicBezTo>
                    <a:cubicBezTo>
                      <a:pt x="47" y="0"/>
                      <a:pt x="48" y="1"/>
                      <a:pt x="48" y="2"/>
                    </a:cubicBezTo>
                    <a:cubicBezTo>
                      <a:pt x="48" y="10"/>
                      <a:pt x="37" y="16"/>
                      <a:pt x="24" y="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noProof="0" dirty="0"/>
              </a:p>
            </p:txBody>
          </p:sp>
          <p:sp>
            <p:nvSpPr>
              <p:cNvPr id="40" name="Freeform 39"/>
              <p:cNvSpPr>
                <a:spLocks noEditPoints="1"/>
              </p:cNvSpPr>
              <p:nvPr/>
            </p:nvSpPr>
            <p:spPr bwMode="auto">
              <a:xfrm>
                <a:off x="2832100" y="2760663"/>
                <a:ext cx="260350" cy="314325"/>
              </a:xfrm>
              <a:custGeom>
                <a:avLst/>
                <a:gdLst>
                  <a:gd name="T0" fmla="*/ 101 w 154"/>
                  <a:gd name="T1" fmla="*/ 185 h 185"/>
                  <a:gd name="T2" fmla="*/ 53 w 154"/>
                  <a:gd name="T3" fmla="*/ 185 h 185"/>
                  <a:gd name="T4" fmla="*/ 32 w 154"/>
                  <a:gd name="T5" fmla="*/ 164 h 185"/>
                  <a:gd name="T6" fmla="*/ 32 w 154"/>
                  <a:gd name="T7" fmla="*/ 149 h 185"/>
                  <a:gd name="T8" fmla="*/ 22 w 154"/>
                  <a:gd name="T9" fmla="*/ 130 h 185"/>
                  <a:gd name="T10" fmla="*/ 0 w 154"/>
                  <a:gd name="T11" fmla="*/ 77 h 185"/>
                  <a:gd name="T12" fmla="*/ 77 w 154"/>
                  <a:gd name="T13" fmla="*/ 0 h 185"/>
                  <a:gd name="T14" fmla="*/ 154 w 154"/>
                  <a:gd name="T15" fmla="*/ 77 h 185"/>
                  <a:gd name="T16" fmla="*/ 132 w 154"/>
                  <a:gd name="T17" fmla="*/ 130 h 185"/>
                  <a:gd name="T18" fmla="*/ 122 w 154"/>
                  <a:gd name="T19" fmla="*/ 149 h 185"/>
                  <a:gd name="T20" fmla="*/ 122 w 154"/>
                  <a:gd name="T21" fmla="*/ 164 h 185"/>
                  <a:gd name="T22" fmla="*/ 101 w 154"/>
                  <a:gd name="T23" fmla="*/ 185 h 185"/>
                  <a:gd name="T24" fmla="*/ 77 w 154"/>
                  <a:gd name="T25" fmla="*/ 5 h 185"/>
                  <a:gd name="T26" fmla="*/ 5 w 154"/>
                  <a:gd name="T27" fmla="*/ 77 h 185"/>
                  <a:gd name="T28" fmla="*/ 25 w 154"/>
                  <a:gd name="T29" fmla="*/ 127 h 185"/>
                  <a:gd name="T30" fmla="*/ 36 w 154"/>
                  <a:gd name="T31" fmla="*/ 149 h 185"/>
                  <a:gd name="T32" fmla="*/ 36 w 154"/>
                  <a:gd name="T33" fmla="*/ 164 h 185"/>
                  <a:gd name="T34" fmla="*/ 53 w 154"/>
                  <a:gd name="T35" fmla="*/ 180 h 185"/>
                  <a:gd name="T36" fmla="*/ 101 w 154"/>
                  <a:gd name="T37" fmla="*/ 180 h 185"/>
                  <a:gd name="T38" fmla="*/ 117 w 154"/>
                  <a:gd name="T39" fmla="*/ 164 h 185"/>
                  <a:gd name="T40" fmla="*/ 117 w 154"/>
                  <a:gd name="T41" fmla="*/ 149 h 185"/>
                  <a:gd name="T42" fmla="*/ 129 w 154"/>
                  <a:gd name="T43" fmla="*/ 127 h 185"/>
                  <a:gd name="T44" fmla="*/ 149 w 154"/>
                  <a:gd name="T45" fmla="*/ 77 h 185"/>
                  <a:gd name="T46" fmla="*/ 77 w 154"/>
                  <a:gd name="T47" fmla="*/ 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4" h="185">
                    <a:moveTo>
                      <a:pt x="101" y="185"/>
                    </a:moveTo>
                    <a:cubicBezTo>
                      <a:pt x="53" y="185"/>
                      <a:pt x="53" y="185"/>
                      <a:pt x="53" y="185"/>
                    </a:cubicBezTo>
                    <a:cubicBezTo>
                      <a:pt x="41" y="185"/>
                      <a:pt x="32" y="175"/>
                      <a:pt x="32" y="164"/>
                    </a:cubicBezTo>
                    <a:cubicBezTo>
                      <a:pt x="32" y="149"/>
                      <a:pt x="32" y="149"/>
                      <a:pt x="32" y="149"/>
                    </a:cubicBezTo>
                    <a:cubicBezTo>
                      <a:pt x="32" y="141"/>
                      <a:pt x="28" y="137"/>
                      <a:pt x="22" y="130"/>
                    </a:cubicBezTo>
                    <a:cubicBezTo>
                      <a:pt x="8" y="117"/>
                      <a:pt x="0" y="97"/>
                      <a:pt x="0" y="77"/>
                    </a:cubicBezTo>
                    <a:cubicBezTo>
                      <a:pt x="0" y="34"/>
                      <a:pt x="34" y="0"/>
                      <a:pt x="77" y="0"/>
                    </a:cubicBezTo>
                    <a:cubicBezTo>
                      <a:pt x="119" y="0"/>
                      <a:pt x="154" y="34"/>
                      <a:pt x="154" y="77"/>
                    </a:cubicBezTo>
                    <a:cubicBezTo>
                      <a:pt x="154" y="97"/>
                      <a:pt x="146" y="117"/>
                      <a:pt x="132" y="130"/>
                    </a:cubicBezTo>
                    <a:cubicBezTo>
                      <a:pt x="125" y="137"/>
                      <a:pt x="122" y="141"/>
                      <a:pt x="122" y="149"/>
                    </a:cubicBezTo>
                    <a:cubicBezTo>
                      <a:pt x="122" y="164"/>
                      <a:pt x="122" y="164"/>
                      <a:pt x="122" y="164"/>
                    </a:cubicBezTo>
                    <a:cubicBezTo>
                      <a:pt x="122" y="175"/>
                      <a:pt x="113" y="185"/>
                      <a:pt x="101" y="185"/>
                    </a:cubicBezTo>
                    <a:close/>
                    <a:moveTo>
                      <a:pt x="77" y="5"/>
                    </a:moveTo>
                    <a:cubicBezTo>
                      <a:pt x="37" y="5"/>
                      <a:pt x="5" y="37"/>
                      <a:pt x="5" y="77"/>
                    </a:cubicBezTo>
                    <a:cubicBezTo>
                      <a:pt x="5" y="96"/>
                      <a:pt x="12" y="114"/>
                      <a:pt x="25" y="127"/>
                    </a:cubicBezTo>
                    <a:cubicBezTo>
                      <a:pt x="32" y="134"/>
                      <a:pt x="36" y="140"/>
                      <a:pt x="36" y="149"/>
                    </a:cubicBezTo>
                    <a:cubicBezTo>
                      <a:pt x="36" y="164"/>
                      <a:pt x="36" y="164"/>
                      <a:pt x="36" y="164"/>
                    </a:cubicBezTo>
                    <a:cubicBezTo>
                      <a:pt x="36" y="173"/>
                      <a:pt x="44" y="180"/>
                      <a:pt x="53" y="180"/>
                    </a:cubicBezTo>
                    <a:cubicBezTo>
                      <a:pt x="101" y="180"/>
                      <a:pt x="101" y="180"/>
                      <a:pt x="101" y="180"/>
                    </a:cubicBezTo>
                    <a:cubicBezTo>
                      <a:pt x="110" y="180"/>
                      <a:pt x="117" y="173"/>
                      <a:pt x="117" y="164"/>
                    </a:cubicBezTo>
                    <a:cubicBezTo>
                      <a:pt x="117" y="149"/>
                      <a:pt x="117" y="149"/>
                      <a:pt x="117" y="149"/>
                    </a:cubicBezTo>
                    <a:cubicBezTo>
                      <a:pt x="117" y="140"/>
                      <a:pt x="122" y="134"/>
                      <a:pt x="129" y="127"/>
                    </a:cubicBezTo>
                    <a:cubicBezTo>
                      <a:pt x="142" y="114"/>
                      <a:pt x="149" y="96"/>
                      <a:pt x="149" y="77"/>
                    </a:cubicBezTo>
                    <a:cubicBezTo>
                      <a:pt x="149" y="37"/>
                      <a:pt x="117" y="5"/>
                      <a:pt x="77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noProof="0" dirty="0"/>
              </a:p>
            </p:txBody>
          </p:sp>
          <p:sp>
            <p:nvSpPr>
              <p:cNvPr id="41" name="Freeform 40"/>
              <p:cNvSpPr>
                <a:spLocks noEditPoints="1"/>
              </p:cNvSpPr>
              <p:nvPr/>
            </p:nvSpPr>
            <p:spPr bwMode="auto">
              <a:xfrm>
                <a:off x="2898775" y="3065463"/>
                <a:ext cx="123825" cy="39688"/>
              </a:xfrm>
              <a:custGeom>
                <a:avLst/>
                <a:gdLst>
                  <a:gd name="T0" fmla="*/ 62 w 73"/>
                  <a:gd name="T1" fmla="*/ 23 h 23"/>
                  <a:gd name="T2" fmla="*/ 12 w 73"/>
                  <a:gd name="T3" fmla="*/ 23 h 23"/>
                  <a:gd name="T4" fmla="*/ 0 w 73"/>
                  <a:gd name="T5" fmla="*/ 11 h 23"/>
                  <a:gd name="T6" fmla="*/ 12 w 73"/>
                  <a:gd name="T7" fmla="*/ 0 h 23"/>
                  <a:gd name="T8" fmla="*/ 62 w 73"/>
                  <a:gd name="T9" fmla="*/ 0 h 23"/>
                  <a:gd name="T10" fmla="*/ 73 w 73"/>
                  <a:gd name="T11" fmla="*/ 11 h 23"/>
                  <a:gd name="T12" fmla="*/ 62 w 73"/>
                  <a:gd name="T13" fmla="*/ 23 h 23"/>
                  <a:gd name="T14" fmla="*/ 12 w 73"/>
                  <a:gd name="T15" fmla="*/ 5 h 23"/>
                  <a:gd name="T16" fmla="*/ 5 w 73"/>
                  <a:gd name="T17" fmla="*/ 11 h 23"/>
                  <a:gd name="T18" fmla="*/ 12 w 73"/>
                  <a:gd name="T19" fmla="*/ 18 h 23"/>
                  <a:gd name="T20" fmla="*/ 62 w 73"/>
                  <a:gd name="T21" fmla="*/ 18 h 23"/>
                  <a:gd name="T22" fmla="*/ 69 w 73"/>
                  <a:gd name="T23" fmla="*/ 11 h 23"/>
                  <a:gd name="T24" fmla="*/ 62 w 73"/>
                  <a:gd name="T25" fmla="*/ 5 h 23"/>
                  <a:gd name="T26" fmla="*/ 12 w 73"/>
                  <a:gd name="T27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23">
                    <a:moveTo>
                      <a:pt x="6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6" y="23"/>
                      <a:pt x="0" y="17"/>
                      <a:pt x="0" y="11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8" y="0"/>
                      <a:pt x="73" y="5"/>
                      <a:pt x="73" y="11"/>
                    </a:cubicBezTo>
                    <a:cubicBezTo>
                      <a:pt x="73" y="17"/>
                      <a:pt x="68" y="23"/>
                      <a:pt x="62" y="23"/>
                    </a:cubicBezTo>
                    <a:close/>
                    <a:moveTo>
                      <a:pt x="12" y="5"/>
                    </a:moveTo>
                    <a:cubicBezTo>
                      <a:pt x="8" y="5"/>
                      <a:pt x="5" y="8"/>
                      <a:pt x="5" y="11"/>
                    </a:cubicBezTo>
                    <a:cubicBezTo>
                      <a:pt x="5" y="15"/>
                      <a:pt x="8" y="18"/>
                      <a:pt x="12" y="18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6" y="18"/>
                      <a:pt x="69" y="15"/>
                      <a:pt x="69" y="11"/>
                    </a:cubicBezTo>
                    <a:cubicBezTo>
                      <a:pt x="69" y="8"/>
                      <a:pt x="66" y="5"/>
                      <a:pt x="62" y="5"/>
                    </a:cubicBez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 noProof="0" dirty="0"/>
              </a:p>
            </p:txBody>
          </p:sp>
        </p:grpSp>
      </p:grpSp>
      <p:cxnSp>
        <p:nvCxnSpPr>
          <p:cNvPr id="43" name="Straight Connector 42"/>
          <p:cNvCxnSpPr>
            <a:stCxn id="5" idx="6"/>
            <a:endCxn id="23" idx="2"/>
          </p:cNvCxnSpPr>
          <p:nvPr/>
        </p:nvCxnSpPr>
        <p:spPr>
          <a:xfrm>
            <a:off x="8319943" y="4434576"/>
            <a:ext cx="3000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35" idx="6"/>
            <a:endCxn id="3" idx="2"/>
          </p:cNvCxnSpPr>
          <p:nvPr/>
        </p:nvCxnSpPr>
        <p:spPr>
          <a:xfrm>
            <a:off x="3498015" y="4434576"/>
            <a:ext cx="20031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4511824" y="2372883"/>
            <a:ext cx="263579" cy="9601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9194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61111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7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8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1111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11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12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1111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111">
                                          <p:cBhvr additive="base">
                                            <p:cTn id="15" dur="12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111">
                                          <p:cBhvr additive="base">
                                            <p:cTn id="16" dur="12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6" grpId="0"/>
          <p:bldP spid="7" grpId="0"/>
          <p:bldP spid="8" grpId="0"/>
          <p:bldP spid="9" grpId="0"/>
          <p:bldP spid="10" grpId="0"/>
          <p:bldP spid="1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6" grpId="0"/>
          <p:bldP spid="7" grpId="0"/>
          <p:bldP spid="8" grpId="0"/>
          <p:bldP spid="9" grpId="0"/>
          <p:bldP spid="10" grpId="0"/>
          <p:bldP spid="11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9994D-0E8A-E0C5-45CF-0AE52D149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20E029E-43D7-736F-555B-7DE7F1F75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Primary Modality Is Speech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D04737-F151-6456-9C99-A0AE7D6E04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Each frame has 1 phoneme label and 7 articulatory labels</a:t>
            </a:r>
          </a:p>
        </p:txBody>
      </p:sp>
      <p:pic>
        <p:nvPicPr>
          <p:cNvPr id="7170" name="Picture 2" descr="SAIL: MRI-TIMIT">
            <a:extLst>
              <a:ext uri="{FF2B5EF4-FFF2-40B4-BE49-F238E27FC236}">
                <a16:creationId xmlns:a16="http://schemas.microsoft.com/office/drawing/2014/main" id="{3E2C6352-D0F0-0032-3BBA-D919EA355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988" y="1352392"/>
            <a:ext cx="8998024" cy="5235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5592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Are Our Demographics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Focused On 8 Dialect Regions For American English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19C5D9-CC52-808C-A167-7A304EE08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60" y="1484784"/>
            <a:ext cx="6663766" cy="50121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59AB75-DF34-8CF0-E866-7F2DE9785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963" y="2340745"/>
            <a:ext cx="4718677" cy="330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485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phone identification&#10;&#10;AI-generated content may be incorrect.">
            <a:extLst>
              <a:ext uri="{FF2B5EF4-FFF2-40B4-BE49-F238E27FC236}">
                <a16:creationId xmlns:a16="http://schemas.microsoft.com/office/drawing/2014/main" id="{D9517295-EB0F-1D02-2E30-5B9BE1C47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" y="-14848"/>
            <a:ext cx="12218396" cy="687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168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9EBEC-AFAF-B034-50E3-37B5ED583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1FD3DFB-27B8-12CC-5789-28827128E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Are Our Metrics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E6E14D0-CC8B-253B-8460-3EBF60F83F8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56930" y="1520788"/>
          <a:ext cx="10078140" cy="46891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746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33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33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33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3362">
                  <a:extLst>
                    <a:ext uri="{9D8B030D-6E8A-4147-A177-3AD203B41FA5}">
                      <a16:colId xmlns:a16="http://schemas.microsoft.com/office/drawing/2014/main" val="163516193"/>
                    </a:ext>
                  </a:extLst>
                </a:gridCol>
                <a:gridCol w="12433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33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336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US" sz="1800" b="1" i="0" u="none" strike="noStrike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1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Vowel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1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Voiced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1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Manner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1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Place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1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Modified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1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Round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1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Wide</a:t>
                      </a:r>
                    </a:p>
                  </a:txBody>
                  <a:tcPr marL="9525" marR="9525" marT="952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DR1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DR2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DR3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DR4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DR5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3531400"/>
                  </a:ext>
                </a:extLst>
              </a:tr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DR6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699463"/>
                  </a:ext>
                </a:extLst>
              </a:tr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DR7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DR8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076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ALL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94%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800" b="0" i="0" u="none" strike="noStrik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88%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36FBEAD-53CD-A4CA-5BB9-C07DF1C7B6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On Articulator Recognition By Gender &amp; Dialect</a:t>
            </a:r>
          </a:p>
        </p:txBody>
      </p:sp>
    </p:spTree>
    <p:extLst>
      <p:ext uri="{BB962C8B-B14F-4D97-AF65-F5344CB8AC3E}">
        <p14:creationId xmlns:p14="http://schemas.microsoft.com/office/powerpoint/2010/main" val="3774302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9C9C58-4B8E-7724-A2CE-983DE4C98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F2619-4817-9BA4-5F1E-BB633332F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Are Our Metrics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C74AEB9-5642-3FBF-D351-B009AB00B6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On Model Training Optimization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504F0A-75DA-EE53-C2B7-98637B8B6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0" y="1270000"/>
            <a:ext cx="10033000" cy="43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D2190AA9-5720-BEC0-B9DE-CF6DE8E288D3}"/>
              </a:ext>
            </a:extLst>
          </p:cNvPr>
          <p:cNvSpPr txBox="1">
            <a:spLocks/>
          </p:cNvSpPr>
          <p:nvPr/>
        </p:nvSpPr>
        <p:spPr>
          <a:xfrm>
            <a:off x="914400" y="5760478"/>
            <a:ext cx="10363200" cy="54884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ctr" defTabSz="1219170" rtl="0" eaLnBrk="1" latinLnBrk="0" hangingPunct="1">
              <a:lnSpc>
                <a:spcPct val="86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800" spc="-13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Model overfits, but shows capability of learning more-complex representations.</a:t>
            </a:r>
          </a:p>
          <a:p>
            <a:r>
              <a:rPr lang="en-US" dirty="0"/>
              <a:t>Future work will look into closing the gap using different loss functions as </a:t>
            </a:r>
            <a:r>
              <a:rPr lang="en-US" dirty="0" err="1"/>
              <a:t>regularizers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883830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Are Our Metrics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D6A287D-FC30-A532-1A24-0CE994050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412" y="908720"/>
            <a:ext cx="10147176" cy="551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186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0D753-6382-C075-569E-4B0D94603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69401C96-71B5-8BCC-A765-11A76ECCB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412" y="908720"/>
            <a:ext cx="10147176" cy="551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AD8121-B74C-1D13-99EB-896DD1DAC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Are Our Metrics</a:t>
            </a:r>
          </a:p>
        </p:txBody>
      </p:sp>
    </p:spTree>
    <p:extLst>
      <p:ext uri="{BB962C8B-B14F-4D97-AF65-F5344CB8AC3E}">
        <p14:creationId xmlns:p14="http://schemas.microsoft.com/office/powerpoint/2010/main" val="31851374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B78DA-4121-EF5B-8E82-F94834FD9E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FAE1C5BF-45F6-1A18-535D-1B547F4E3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412" y="920664"/>
            <a:ext cx="10147176" cy="551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C92B4B-8B14-6029-1910-AE253D200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Are Our Metrics</a:t>
            </a:r>
          </a:p>
        </p:txBody>
      </p:sp>
    </p:spTree>
    <p:extLst>
      <p:ext uri="{BB962C8B-B14F-4D97-AF65-F5344CB8AC3E}">
        <p14:creationId xmlns:p14="http://schemas.microsoft.com/office/powerpoint/2010/main" val="2226530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Next Phase Needs $10K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To Prototype On Medical-Grade Hardware (IEC 60601-certified)</a:t>
            </a:r>
          </a:p>
        </p:txBody>
      </p:sp>
      <p:sp>
        <p:nvSpPr>
          <p:cNvPr id="4" name="Rectangle 3"/>
          <p:cNvSpPr/>
          <p:nvPr/>
        </p:nvSpPr>
        <p:spPr>
          <a:xfrm>
            <a:off x="914401" y="1905000"/>
            <a:ext cx="2348895" cy="3251200"/>
          </a:xfrm>
          <a:prstGeom prst="rect">
            <a:avLst/>
          </a:prstGeom>
          <a:solidFill>
            <a:schemeClr val="bg1">
              <a:lumMod val="50000"/>
              <a:lumOff val="50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853440" rIns="243840" bIns="24384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2133" b="1" dirty="0">
                <a:solidFill>
                  <a:schemeClr val="tx1"/>
                </a:solidFill>
              </a:rPr>
              <a:t>Computer</a:t>
            </a:r>
          </a:p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>
                <a:solidFill>
                  <a:schemeClr val="tx1"/>
                </a:solidFill>
              </a:rPr>
              <a:t>Rugged AI computer with shielded medical I/O and ESD‑safe chassis so plugging in cameras and sensors is safe for staff and patients.</a:t>
            </a:r>
            <a:endParaRPr lang="en-US" sz="1467" dirty="0">
              <a:solidFill>
                <a:schemeClr val="tx1"/>
              </a:solidFill>
            </a:endParaRPr>
          </a:p>
        </p:txBody>
      </p:sp>
      <p:sp>
        <p:nvSpPr>
          <p:cNvPr id="5" name="Diagonal Stripe 4"/>
          <p:cNvSpPr/>
          <p:nvPr/>
        </p:nvSpPr>
        <p:spPr>
          <a:xfrm>
            <a:off x="914400" y="1905000"/>
            <a:ext cx="914400" cy="914400"/>
          </a:xfrm>
          <a:prstGeom prst="diagStrip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r>
              <a:rPr lang="en-US" sz="2667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6" name="Rectangle 5"/>
          <p:cNvSpPr/>
          <p:nvPr/>
        </p:nvSpPr>
        <p:spPr>
          <a:xfrm>
            <a:off x="3585835" y="1905000"/>
            <a:ext cx="2348895" cy="3251200"/>
          </a:xfrm>
          <a:prstGeom prst="rect">
            <a:avLst/>
          </a:prstGeom>
          <a:solidFill>
            <a:schemeClr val="bg1">
              <a:lumMod val="50000"/>
              <a:lumOff val="50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853440" rIns="243840" bIns="24384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2133" b="1" dirty="0">
                <a:solidFill>
                  <a:schemeClr val="tx1"/>
                </a:solidFill>
              </a:rPr>
              <a:t>Monitor</a:t>
            </a:r>
          </a:p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>
                <a:solidFill>
                  <a:schemeClr val="tx1"/>
                </a:solidFill>
              </a:rPr>
              <a:t>High‑brightness, disinfectant‑safe screen that stays readable under hospital lighting and survives constant cleaning without damage.</a:t>
            </a:r>
            <a:endParaRPr lang="en-US" sz="1467" dirty="0">
              <a:solidFill>
                <a:schemeClr val="tx1"/>
              </a:solidFill>
            </a:endParaRPr>
          </a:p>
        </p:txBody>
      </p:sp>
      <p:sp>
        <p:nvSpPr>
          <p:cNvPr id="7" name="Diagonal Stripe 6"/>
          <p:cNvSpPr/>
          <p:nvPr/>
        </p:nvSpPr>
        <p:spPr>
          <a:xfrm>
            <a:off x="3585835" y="1905000"/>
            <a:ext cx="914400" cy="914400"/>
          </a:xfrm>
          <a:prstGeom prst="diagStripe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r>
              <a:rPr lang="en-US" sz="2667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8" name="Rectangle 7"/>
          <p:cNvSpPr/>
          <p:nvPr/>
        </p:nvSpPr>
        <p:spPr>
          <a:xfrm>
            <a:off x="6257270" y="1905000"/>
            <a:ext cx="2348895" cy="3251200"/>
          </a:xfrm>
          <a:prstGeom prst="rect">
            <a:avLst/>
          </a:prstGeom>
          <a:solidFill>
            <a:schemeClr val="bg1">
              <a:lumMod val="50000"/>
              <a:lumOff val="50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853440" rIns="243840" bIns="24384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2133" b="1" dirty="0">
                <a:solidFill>
                  <a:schemeClr val="tx1"/>
                </a:solidFill>
              </a:rPr>
              <a:t>Chassis</a:t>
            </a:r>
          </a:p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>
                <a:solidFill>
                  <a:schemeClr val="tx1"/>
                </a:solidFill>
              </a:rPr>
              <a:t>Stable, low‑tip medical cart with smooth hospital grade casters and cable routing so the whole system moves safely between patients.</a:t>
            </a:r>
            <a:endParaRPr lang="en-US" sz="1467" dirty="0">
              <a:solidFill>
                <a:schemeClr val="tx1"/>
              </a:solidFill>
            </a:endParaRPr>
          </a:p>
        </p:txBody>
      </p:sp>
      <p:sp>
        <p:nvSpPr>
          <p:cNvPr id="9" name="Diagonal Stripe 8"/>
          <p:cNvSpPr/>
          <p:nvPr/>
        </p:nvSpPr>
        <p:spPr>
          <a:xfrm>
            <a:off x="6257269" y="1905000"/>
            <a:ext cx="914400" cy="914400"/>
          </a:xfrm>
          <a:prstGeom prst="diagStripe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r>
              <a:rPr lang="en-US" sz="2667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10" name="Rectangle 9"/>
          <p:cNvSpPr/>
          <p:nvPr/>
        </p:nvSpPr>
        <p:spPr>
          <a:xfrm>
            <a:off x="8928706" y="1905000"/>
            <a:ext cx="2348895" cy="3251200"/>
          </a:xfrm>
          <a:prstGeom prst="rect">
            <a:avLst/>
          </a:prstGeom>
          <a:solidFill>
            <a:schemeClr val="bg1">
              <a:lumMod val="50000"/>
              <a:lumOff val="50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853440" rIns="243840" bIns="24384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2133" b="1" dirty="0">
                <a:solidFill>
                  <a:schemeClr val="tx1"/>
                </a:solidFill>
              </a:rPr>
              <a:t>Battery</a:t>
            </a:r>
          </a:p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>
                <a:solidFill>
                  <a:schemeClr val="tx1"/>
                </a:solidFill>
              </a:rPr>
              <a:t>Fault‑tolerant medical battery pack with thermal and overload protection, built to power the cart for hours without risky DIY wiring.</a:t>
            </a:r>
            <a:endParaRPr lang="en-US" sz="1467" dirty="0">
              <a:solidFill>
                <a:schemeClr val="tx1"/>
              </a:solidFill>
            </a:endParaRPr>
          </a:p>
        </p:txBody>
      </p:sp>
      <p:sp>
        <p:nvSpPr>
          <p:cNvPr id="11" name="Diagonal Stripe 10"/>
          <p:cNvSpPr/>
          <p:nvPr/>
        </p:nvSpPr>
        <p:spPr>
          <a:xfrm>
            <a:off x="8928705" y="1905000"/>
            <a:ext cx="914400" cy="914400"/>
          </a:xfrm>
          <a:prstGeom prst="diagStripe">
            <a:avLst>
              <a:gd name="adj" fmla="val 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r>
              <a:rPr lang="en-US" sz="2667" dirty="0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1" y="5164378"/>
            <a:ext cx="2348895" cy="61555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40" tIns="60960" rIns="24384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$5,800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585835" y="5164378"/>
            <a:ext cx="2348895" cy="615553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40" tIns="60960" rIns="24384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$1,200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257270" y="5164378"/>
            <a:ext cx="2348895" cy="61555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40" tIns="60960" rIns="24384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$1,500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28706" y="5164378"/>
            <a:ext cx="2348895" cy="61555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40" tIns="60960" rIns="24384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$1,500</a:t>
            </a:r>
          </a:p>
        </p:txBody>
      </p:sp>
    </p:spTree>
    <p:extLst>
      <p:ext uri="{BB962C8B-B14F-4D97-AF65-F5344CB8AC3E}">
        <p14:creationId xmlns:p14="http://schemas.microsoft.com/office/powerpoint/2010/main" val="768465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Investment Thesis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751011"/>
            <a:ext cx="12192000" cy="4045439"/>
          </a:xfrm>
          <a:solidFill>
            <a:schemeClr val="bg1">
              <a:lumMod val="90000"/>
              <a:lumOff val="10000"/>
            </a:schemeClr>
          </a:solidFill>
          <a:ln>
            <a:solidFill>
              <a:schemeClr val="bg1">
                <a:lumMod val="10000"/>
                <a:lumOff val="90000"/>
              </a:schemeClr>
            </a:solidFill>
          </a:ln>
        </p:spPr>
        <p:txBody>
          <a:bodyPr anchor="ctr" anchorCtr="0">
            <a:normAutofit/>
          </a:bodyPr>
          <a:lstStyle/>
          <a:p>
            <a:pPr marL="922338" indent="-217488"/>
            <a:r>
              <a:rPr lang="en-US" sz="2400" b="1" i="1" dirty="0"/>
              <a:t>FOR</a:t>
            </a:r>
            <a:r>
              <a:rPr lang="en-US" sz="2400" dirty="0"/>
              <a:t> MRI technologists and researchers</a:t>
            </a:r>
          </a:p>
          <a:p>
            <a:pPr marL="922338" indent="-217488"/>
            <a:r>
              <a:rPr lang="en-US" sz="2400" b="1" i="1" dirty="0"/>
              <a:t>WHO</a:t>
            </a:r>
            <a:r>
              <a:rPr lang="en-US" sz="2400" dirty="0"/>
              <a:t> need reliable articulatory data without wasting scanner time</a:t>
            </a:r>
          </a:p>
          <a:p>
            <a:pPr marL="922338" indent="-217488"/>
            <a:r>
              <a:rPr lang="en-US" sz="2400" b="1" i="1" dirty="0"/>
              <a:t>THE</a:t>
            </a:r>
            <a:r>
              <a:rPr lang="en-US" sz="2400" dirty="0"/>
              <a:t> ALFORM system </a:t>
            </a:r>
            <a:r>
              <a:rPr lang="en-US" sz="2400" b="1" i="1" dirty="0"/>
              <a:t>IS A</a:t>
            </a:r>
            <a:r>
              <a:rPr lang="en-US" sz="2400" b="1" dirty="0"/>
              <a:t> </a:t>
            </a:r>
            <a:r>
              <a:rPr lang="en-US" sz="2400" dirty="0"/>
              <a:t>real‑time articulatory tracking tool</a:t>
            </a:r>
          </a:p>
          <a:p>
            <a:pPr marL="922338" indent="-217488"/>
            <a:r>
              <a:rPr lang="en-US" sz="2400" b="1" i="1" dirty="0"/>
              <a:t>THAT</a:t>
            </a:r>
            <a:r>
              <a:rPr lang="en-US" sz="2400" dirty="0"/>
              <a:t> shows which articulators are being used and how often, while you scan</a:t>
            </a:r>
          </a:p>
          <a:p>
            <a:pPr marL="922338" indent="-217488"/>
            <a:r>
              <a:rPr lang="en-US" sz="2400" b="1" i="1" dirty="0"/>
              <a:t>UNLIKE</a:t>
            </a:r>
            <a:r>
              <a:rPr lang="en-US" sz="2400" dirty="0"/>
              <a:t> expensive trial‑and‑error experiments that only discover missing articulators after the fact</a:t>
            </a:r>
          </a:p>
          <a:p>
            <a:pPr marL="922338" indent="-217488"/>
            <a:r>
              <a:rPr lang="en-US" sz="2400" b="1" i="1" dirty="0"/>
              <a:t>OUR PRODUCT </a:t>
            </a:r>
            <a:r>
              <a:rPr lang="en-US" sz="2400" dirty="0"/>
              <a:t>gives instant feedback so you can focus on the right </a:t>
            </a:r>
            <a:br>
              <a:rPr lang="en-US" sz="2400" dirty="0"/>
            </a:br>
            <a:r>
              <a:rPr lang="en-US" sz="2400" dirty="0"/>
              <a:t>movements and collect better data, faster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(The Elevator Pitch)</a:t>
            </a:r>
          </a:p>
        </p:txBody>
      </p:sp>
    </p:spTree>
    <p:extLst>
      <p:ext uri="{BB962C8B-B14F-4D97-AF65-F5344CB8AC3E}">
        <p14:creationId xmlns:p14="http://schemas.microsoft.com/office/powerpoint/2010/main" val="2946693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TODO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Many practical challenges need to be considered.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351485" y="2096578"/>
            <a:ext cx="330441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Propose HW Configs 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Give some options for low, medium, and high end recommended configs.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2540001" y="2096579"/>
            <a:ext cx="330441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RNNs on Edge Impulse?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RNNs aren’t supported, so it needs to be hacked or CNN is needed instead.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351485" y="3424151"/>
            <a:ext cx="330441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Real-Time Demonstration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Optimal hardware usage is likely not real-time, but RT would improve demo.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351485" y="4708684"/>
            <a:ext cx="330441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Training Improvement 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Close the overfitting gap and consider a contrastive loss for robustness.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540001" y="4708684"/>
            <a:ext cx="330441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Applied Example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An example articulatory report needs to be made for the medical technician.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40001" y="3424151"/>
            <a:ext cx="330441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Testing On Jetson AGX Orin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Hardware optimization needs to be re-run on the different AGX constraints.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427243" y="1987229"/>
            <a:ext cx="1016000" cy="1016000"/>
            <a:chOff x="1427243" y="1987229"/>
            <a:chExt cx="1016000" cy="1016000"/>
          </a:xfrm>
        </p:grpSpPr>
        <p:sp>
          <p:nvSpPr>
            <p:cNvPr id="36" name="Oval 35"/>
            <p:cNvSpPr/>
            <p:nvPr/>
          </p:nvSpPr>
          <p:spPr>
            <a:xfrm>
              <a:off x="1427243" y="1987229"/>
              <a:ext cx="1016000" cy="101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52657" y="2277804"/>
              <a:ext cx="765171" cy="434851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6262908" y="1987229"/>
            <a:ext cx="1016000" cy="1016000"/>
            <a:chOff x="6262908" y="1987229"/>
            <a:chExt cx="1016000" cy="1016000"/>
          </a:xfrm>
        </p:grpSpPr>
        <p:sp>
          <p:nvSpPr>
            <p:cNvPr id="39" name="Oval 38"/>
            <p:cNvSpPr/>
            <p:nvPr/>
          </p:nvSpPr>
          <p:spPr>
            <a:xfrm>
              <a:off x="6262908" y="1987229"/>
              <a:ext cx="1016000" cy="10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452379" y="2184613"/>
              <a:ext cx="637059" cy="621232"/>
            </a:xfrm>
            <a:prstGeom prst="rect">
              <a:avLst/>
            </a:prstGeom>
          </p:spPr>
        </p:pic>
      </p:grpSp>
      <p:grpSp>
        <p:nvGrpSpPr>
          <p:cNvPr id="41" name="Group 40"/>
          <p:cNvGrpSpPr/>
          <p:nvPr/>
        </p:nvGrpSpPr>
        <p:grpSpPr>
          <a:xfrm>
            <a:off x="1427243" y="3314803"/>
            <a:ext cx="1016000" cy="1016000"/>
            <a:chOff x="1427243" y="3314803"/>
            <a:chExt cx="1016000" cy="1016000"/>
          </a:xfrm>
        </p:grpSpPr>
        <p:sp>
          <p:nvSpPr>
            <p:cNvPr id="42" name="Oval 41"/>
            <p:cNvSpPr/>
            <p:nvPr/>
          </p:nvSpPr>
          <p:spPr>
            <a:xfrm>
              <a:off x="1427243" y="3314803"/>
              <a:ext cx="1016000" cy="1016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36620" y="3570519"/>
              <a:ext cx="597245" cy="504568"/>
            </a:xfrm>
            <a:prstGeom prst="rect">
              <a:avLst/>
            </a:prstGeom>
          </p:spPr>
        </p:pic>
      </p:grpSp>
      <p:grpSp>
        <p:nvGrpSpPr>
          <p:cNvPr id="44" name="Group 43"/>
          <p:cNvGrpSpPr/>
          <p:nvPr/>
        </p:nvGrpSpPr>
        <p:grpSpPr>
          <a:xfrm>
            <a:off x="1427243" y="4599335"/>
            <a:ext cx="1016000" cy="1016000"/>
            <a:chOff x="1427243" y="4599335"/>
            <a:chExt cx="1016000" cy="1016000"/>
          </a:xfrm>
        </p:grpSpPr>
        <p:sp>
          <p:nvSpPr>
            <p:cNvPr id="45" name="Oval 44"/>
            <p:cNvSpPr/>
            <p:nvPr/>
          </p:nvSpPr>
          <p:spPr>
            <a:xfrm>
              <a:off x="1427243" y="4599335"/>
              <a:ext cx="1016000" cy="1016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99715" y="4771807"/>
              <a:ext cx="671056" cy="671056"/>
            </a:xfrm>
            <a:prstGeom prst="rect">
              <a:avLst/>
            </a:prstGeom>
          </p:spPr>
        </p:pic>
      </p:grpSp>
      <p:grpSp>
        <p:nvGrpSpPr>
          <p:cNvPr id="47" name="Group 46"/>
          <p:cNvGrpSpPr/>
          <p:nvPr/>
        </p:nvGrpSpPr>
        <p:grpSpPr>
          <a:xfrm>
            <a:off x="6262908" y="3314803"/>
            <a:ext cx="1016000" cy="1016000"/>
            <a:chOff x="6262908" y="3314803"/>
            <a:chExt cx="1016000" cy="1016000"/>
          </a:xfrm>
        </p:grpSpPr>
        <p:sp>
          <p:nvSpPr>
            <p:cNvPr id="48" name="Oval 47"/>
            <p:cNvSpPr/>
            <p:nvPr/>
          </p:nvSpPr>
          <p:spPr>
            <a:xfrm>
              <a:off x="6262908" y="3314803"/>
              <a:ext cx="1016000" cy="1016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89908" y="3623601"/>
              <a:ext cx="762000" cy="398407"/>
            </a:xfrm>
            <a:prstGeom prst="rect">
              <a:avLst/>
            </a:prstGeom>
          </p:spPr>
        </p:pic>
      </p:grpSp>
      <p:grpSp>
        <p:nvGrpSpPr>
          <p:cNvPr id="50" name="Group 49"/>
          <p:cNvGrpSpPr/>
          <p:nvPr/>
        </p:nvGrpSpPr>
        <p:grpSpPr>
          <a:xfrm>
            <a:off x="6262908" y="4599335"/>
            <a:ext cx="1016000" cy="1016000"/>
            <a:chOff x="6262908" y="4599335"/>
            <a:chExt cx="1016000" cy="1016000"/>
          </a:xfrm>
        </p:grpSpPr>
        <p:sp>
          <p:nvSpPr>
            <p:cNvPr id="51" name="Oval 50"/>
            <p:cNvSpPr/>
            <p:nvPr/>
          </p:nvSpPr>
          <p:spPr>
            <a:xfrm>
              <a:off x="6262908" y="4599335"/>
              <a:ext cx="1016000" cy="1016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34278" y="4823701"/>
              <a:ext cx="473263" cy="5672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7107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9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9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4" dur="9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5" dur="9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nodeType="withEffect" p14:presetBounceEnd="66667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1" dur="9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2" dur="9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 p14:presetBounceEnd="66667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8" dur="9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9" dur="9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nodeType="withEffect" p14:presetBounceEnd="66667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35" dur="9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36" dur="9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1" fill="hold" nodeType="withEffect" p14:presetBounceEnd="66667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42" dur="9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43" dur="9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0" grpId="0"/>
          <p:bldP spid="31" grpId="0"/>
          <p:bldP spid="32" grpId="0"/>
          <p:bldP spid="33" grpId="0"/>
          <p:bldP spid="3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9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9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9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9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9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9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9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9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9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9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0" grpId="0"/>
          <p:bldP spid="31" grpId="0"/>
          <p:bldP spid="32" grpId="0"/>
          <p:bldP spid="33" grpId="0"/>
          <p:bldP spid="34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B1C040-A5EC-EAAE-034E-F608992F9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AFE2-4C71-2BD4-B93E-0D20545C2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Investment Thesis Recap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0F12B6-5FAE-2B2B-C4B0-6212DFE9E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751011"/>
            <a:ext cx="12192000" cy="4045439"/>
          </a:xfrm>
          <a:solidFill>
            <a:schemeClr val="bg1">
              <a:lumMod val="90000"/>
              <a:lumOff val="10000"/>
            </a:schemeClr>
          </a:solidFill>
          <a:ln>
            <a:solidFill>
              <a:schemeClr val="bg1">
                <a:lumMod val="10000"/>
                <a:lumOff val="90000"/>
              </a:schemeClr>
            </a:solidFill>
          </a:ln>
        </p:spPr>
        <p:txBody>
          <a:bodyPr anchor="ctr" anchorCtr="0">
            <a:normAutofit/>
          </a:bodyPr>
          <a:lstStyle/>
          <a:p>
            <a:pPr marL="922338" indent="-217488"/>
            <a:r>
              <a:rPr lang="en-US" sz="2400" b="1" i="1" dirty="0"/>
              <a:t>FOR</a:t>
            </a:r>
            <a:r>
              <a:rPr lang="en-US" sz="2400" dirty="0"/>
              <a:t> MRI technologists and researchers</a:t>
            </a:r>
          </a:p>
          <a:p>
            <a:pPr marL="922338" indent="-217488"/>
            <a:r>
              <a:rPr lang="en-US" sz="2400" b="1" i="1" dirty="0"/>
              <a:t>WHO</a:t>
            </a:r>
            <a:r>
              <a:rPr lang="en-US" sz="2400" dirty="0"/>
              <a:t> need reliable articulatory data without wasting scanner time</a:t>
            </a:r>
          </a:p>
          <a:p>
            <a:pPr marL="922338" indent="-217488"/>
            <a:r>
              <a:rPr lang="en-US" sz="2400" b="1" i="1" dirty="0"/>
              <a:t>THE</a:t>
            </a:r>
            <a:r>
              <a:rPr lang="en-US" sz="2400" dirty="0"/>
              <a:t> ALFORM system </a:t>
            </a:r>
            <a:r>
              <a:rPr lang="en-US" sz="2400" b="1" i="1" dirty="0"/>
              <a:t>IS A</a:t>
            </a:r>
            <a:r>
              <a:rPr lang="en-US" sz="2400" b="1" dirty="0"/>
              <a:t> </a:t>
            </a:r>
            <a:r>
              <a:rPr lang="en-US" sz="2400" dirty="0"/>
              <a:t>real‑time articulatory tracking tool</a:t>
            </a:r>
          </a:p>
          <a:p>
            <a:pPr marL="922338" indent="-217488"/>
            <a:r>
              <a:rPr lang="en-US" sz="2400" b="1" i="1" dirty="0"/>
              <a:t>THAT</a:t>
            </a:r>
            <a:r>
              <a:rPr lang="en-US" sz="2400" dirty="0"/>
              <a:t> shows which articulators are being used and how often, while you scan</a:t>
            </a:r>
          </a:p>
          <a:p>
            <a:pPr marL="922338" indent="-217488"/>
            <a:r>
              <a:rPr lang="en-US" sz="2400" b="1" i="1" dirty="0"/>
              <a:t>UNLIKE</a:t>
            </a:r>
            <a:r>
              <a:rPr lang="en-US" sz="2400" dirty="0"/>
              <a:t> expensive trial‑and‑error experiments that only discover missing articulators after the fact</a:t>
            </a:r>
          </a:p>
          <a:p>
            <a:pPr marL="922338" indent="-217488"/>
            <a:r>
              <a:rPr lang="en-US" sz="2400" b="1" i="1" dirty="0"/>
              <a:t>OUR PRODUCT </a:t>
            </a:r>
            <a:r>
              <a:rPr lang="en-US" sz="2400" dirty="0"/>
              <a:t>gives instant feedback so you can focus on the right </a:t>
            </a:r>
            <a:br>
              <a:rPr lang="en-US" sz="2400" dirty="0"/>
            </a:br>
            <a:r>
              <a:rPr lang="en-US" sz="2400" dirty="0"/>
              <a:t>movements and collect better data, faster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EB4CF4-C252-FD53-8D5C-AB5282810C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(The Elevator Pitch)</a:t>
            </a:r>
          </a:p>
        </p:txBody>
      </p:sp>
    </p:spTree>
    <p:extLst>
      <p:ext uri="{BB962C8B-B14F-4D97-AF65-F5344CB8AC3E}">
        <p14:creationId xmlns:p14="http://schemas.microsoft.com/office/powerpoint/2010/main" val="32314604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66192-762D-3322-F9C6-415238F9A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7" name="Picture 6" descr="A computer and headphones on a desk&#10;&#10;AI-generated content may be incorrect.">
            <a:extLst>
              <a:ext uri="{FF2B5EF4-FFF2-40B4-BE49-F238E27FC236}">
                <a16:creationId xmlns:a16="http://schemas.microsoft.com/office/drawing/2014/main" id="{EC6EB7C2-19E0-9639-A5FB-76409ED7F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681" y="1097522"/>
            <a:ext cx="7680637" cy="576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631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C5843-7953-29CC-B1FB-02C1C7881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5A123-E8E8-4220-BD7E-21D6ED619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MRI images are from USC 75-Speaker Speech MRI Database</a:t>
            </a:r>
          </a:p>
          <a:p>
            <a:r>
              <a:rPr lang="en-US" dirty="0"/>
              <a:t>Gender and Dialect region data are from TIMIT</a:t>
            </a:r>
          </a:p>
          <a:p>
            <a:r>
              <a:rPr lang="en-US" dirty="0"/>
              <a:t>Source link to the articulation video is embedded</a:t>
            </a:r>
          </a:p>
          <a:p>
            <a:r>
              <a:rPr lang="en-US" dirty="0"/>
              <a:t>Financial estimates are approximate</a:t>
            </a:r>
          </a:p>
          <a:p>
            <a:r>
              <a:rPr lang="en-US" dirty="0"/>
              <a:t>A language model was used to facilitate drafting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A29856-3D06-B890-B72E-70EC41638C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2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4428814" y="560459"/>
            <a:ext cx="3553717" cy="3553717"/>
            <a:chOff x="3170172" y="418973"/>
            <a:chExt cx="2668031" cy="2668031"/>
          </a:xfrm>
        </p:grpSpPr>
        <p:sp>
          <p:nvSpPr>
            <p:cNvPr id="33" name="Oval 32"/>
            <p:cNvSpPr/>
            <p:nvPr/>
          </p:nvSpPr>
          <p:spPr>
            <a:xfrm>
              <a:off x="3170172" y="418973"/>
              <a:ext cx="2668031" cy="2668031"/>
            </a:xfrm>
            <a:prstGeom prst="ellipse">
              <a:avLst/>
            </a:prstGeom>
            <a:solidFill>
              <a:schemeClr val="tx1">
                <a:alpha val="1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rgbClr val="FFFFFF"/>
                </a:solidFill>
              </a:endParaRP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3524030" y="761387"/>
              <a:ext cx="2205364" cy="2215738"/>
              <a:chOff x="3539901" y="1188309"/>
              <a:chExt cx="2396058" cy="2407330"/>
            </a:xfrm>
          </p:grpSpPr>
          <p:sp>
            <p:nvSpPr>
              <p:cNvPr id="8" name="Arc 7"/>
              <p:cNvSpPr/>
              <p:nvPr/>
            </p:nvSpPr>
            <p:spPr>
              <a:xfrm rot="7200000">
                <a:off x="3578894" y="1251915"/>
                <a:ext cx="2041163" cy="2041163"/>
              </a:xfrm>
              <a:prstGeom prst="arc">
                <a:avLst>
                  <a:gd name="adj1" fmla="val 13037108"/>
                  <a:gd name="adj2" fmla="val 20341672"/>
                </a:avLst>
              </a:prstGeom>
              <a:ln w="307975">
                <a:gradFill flip="none" rotWithShape="1">
                  <a:gsLst>
                    <a:gs pos="58000">
                      <a:schemeClr val="accent4"/>
                    </a:gs>
                    <a:gs pos="93000">
                      <a:schemeClr val="accent4">
                        <a:lumMod val="50000"/>
                      </a:schemeClr>
                    </a:gs>
                  </a:gsLst>
                  <a:lin ang="9000000" scaled="0"/>
                  <a:tileRect/>
                </a:gra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Arc 6"/>
              <p:cNvSpPr/>
              <p:nvPr/>
            </p:nvSpPr>
            <p:spPr>
              <a:xfrm>
                <a:off x="3578894" y="1251915"/>
                <a:ext cx="2041163" cy="2041163"/>
              </a:xfrm>
              <a:prstGeom prst="arc">
                <a:avLst>
                  <a:gd name="adj1" fmla="val 13124794"/>
                  <a:gd name="adj2" fmla="val 20319424"/>
                </a:avLst>
              </a:prstGeom>
              <a:ln w="307975">
                <a:gradFill flip="none" rotWithShape="1">
                  <a:gsLst>
                    <a:gs pos="58000">
                      <a:schemeClr val="accent1"/>
                    </a:gs>
                    <a:gs pos="93000">
                      <a:schemeClr val="accent1">
                        <a:lumMod val="50000"/>
                      </a:schemeClr>
                    </a:gs>
                  </a:gsLst>
                  <a:lin ang="9000000" scaled="0"/>
                  <a:tileRect/>
                </a:gra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" name="Arc 8"/>
              <p:cNvSpPr/>
              <p:nvPr/>
            </p:nvSpPr>
            <p:spPr>
              <a:xfrm rot="14400000">
                <a:off x="3578894" y="1251915"/>
                <a:ext cx="2041163" cy="2041163"/>
              </a:xfrm>
              <a:prstGeom prst="arc">
                <a:avLst>
                  <a:gd name="adj1" fmla="val 13009644"/>
                  <a:gd name="adj2" fmla="val 20438234"/>
                </a:avLst>
              </a:prstGeom>
              <a:ln w="307975">
                <a:gradFill flip="none" rotWithShape="1">
                  <a:gsLst>
                    <a:gs pos="58000">
                      <a:schemeClr val="bg2"/>
                    </a:gs>
                    <a:gs pos="93000">
                      <a:schemeClr val="bg2">
                        <a:lumMod val="50000"/>
                      </a:schemeClr>
                    </a:gs>
                  </a:gsLst>
                  <a:lin ang="9000000" scaled="0"/>
                  <a:tileRect/>
                </a:gra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1" name="Isosceles Triangle 10"/>
              <p:cNvSpPr/>
              <p:nvPr/>
            </p:nvSpPr>
            <p:spPr>
              <a:xfrm rot="9936452">
                <a:off x="5181733" y="1772462"/>
                <a:ext cx="754226" cy="496035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2734381">
                <a:off x="3532432" y="1317404"/>
                <a:ext cx="754226" cy="496035"/>
              </a:xfrm>
              <a:prstGeom prst="triangle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4" name="Isosceles Triangle 13"/>
              <p:cNvSpPr/>
              <p:nvPr/>
            </p:nvSpPr>
            <p:spPr>
              <a:xfrm rot="17179612">
                <a:off x="3959244" y="2970508"/>
                <a:ext cx="754226" cy="496035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 rot="4336820">
                <a:off x="3571589" y="1228377"/>
                <a:ext cx="2093976" cy="209397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ArchDown">
                  <a:avLst/>
                </a:prstTxWarp>
                <a:spAutoFit/>
              </a:bodyPr>
              <a:lstStyle/>
              <a:p>
                <a:pPr algn="ctr"/>
                <a:r>
                  <a:rPr lang="en-US" sz="1467" dirty="0">
                    <a:solidFill>
                      <a:srgbClr val="FFFFFF"/>
                    </a:solidFill>
                  </a:rPr>
                  <a:t>Re‑planning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 rot="18996785">
                <a:off x="3539901" y="1207953"/>
                <a:ext cx="2093976" cy="209397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ArchDown">
                  <a:avLst/>
                </a:prstTxWarp>
                <a:spAutoFit/>
              </a:bodyPr>
              <a:lstStyle/>
              <a:p>
                <a:pPr algn="ctr"/>
                <a:r>
                  <a:rPr lang="en-US" sz="1467" dirty="0">
                    <a:solidFill>
                      <a:srgbClr val="FFFFFF"/>
                    </a:solidFill>
                  </a:rPr>
                  <a:t>Offline Labeling &amp; Analysis    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 rot="1084592">
                <a:off x="3607861" y="1263040"/>
                <a:ext cx="1992856" cy="1992856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ArchUp">
                  <a:avLst/>
                </a:prstTxWarp>
                <a:spAutoFit/>
              </a:bodyPr>
              <a:lstStyle/>
              <a:p>
                <a:pPr algn="ctr"/>
                <a:r>
                  <a:rPr lang="en-US" sz="1467" dirty="0">
                    <a:solidFill>
                      <a:srgbClr val="FFFFFF"/>
                    </a:solidFill>
                  </a:rPr>
                  <a:t>Design &amp; Scan</a:t>
                </a:r>
              </a:p>
            </p:txBody>
          </p:sp>
        </p:grpSp>
      </p:grpSp>
      <p:sp>
        <p:nvSpPr>
          <p:cNvPr id="18" name="TextBox 17"/>
          <p:cNvSpPr txBox="1"/>
          <p:nvPr/>
        </p:nvSpPr>
        <p:spPr>
          <a:xfrm>
            <a:off x="841704" y="4914756"/>
            <a:ext cx="3318909" cy="430887"/>
          </a:xfrm>
          <a:prstGeom prst="rect">
            <a:avLst/>
          </a:prstGeom>
          <a:solidFill>
            <a:schemeClr val="accent1"/>
          </a:solidFill>
        </p:spPr>
        <p:txBody>
          <a:bodyPr wrap="square" lIns="121920" tIns="60960" rIns="121920" bIns="60960" rtlCol="0" anchor="b" anchorCtr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Wasted scanner time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43502" y="5345642"/>
            <a:ext cx="3318909" cy="57464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21920" tIns="60960" rIns="121920" bIns="60960" rtlCol="0">
            <a:spAutoFit/>
          </a:bodyPr>
          <a:lstStyle/>
          <a:p>
            <a:r>
              <a:rPr lang="en-US" sz="1467" dirty="0"/>
              <a:t>Expensive RT‑MRI sessions that don’t capture what we need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40050" y="4922448"/>
            <a:ext cx="3318909" cy="423193"/>
          </a:xfrm>
          <a:prstGeom prst="rect">
            <a:avLst/>
          </a:prstGeom>
          <a:solidFill>
            <a:schemeClr val="accent4"/>
          </a:solidFill>
        </p:spPr>
        <p:txBody>
          <a:bodyPr wrap="square" lIns="121920" tIns="60960" rIns="121920" bIns="60960" rtlCol="0" anchor="b" anchorCtr="0">
            <a:spAutoFit/>
          </a:bodyPr>
          <a:lstStyle/>
          <a:p>
            <a:r>
              <a:rPr lang="en-US" sz="1950" dirty="0">
                <a:solidFill>
                  <a:srgbClr val="FFFFFF"/>
                </a:solidFill>
              </a:rPr>
              <a:t>Incomplete biased datasets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40050" y="5345641"/>
            <a:ext cx="3318909" cy="574644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21920" tIns="60960" rIns="121920" bIns="60960" rtlCol="0">
            <a:spAutoFit/>
          </a:bodyPr>
          <a:lstStyle/>
          <a:p>
            <a:r>
              <a:rPr lang="en-US" sz="1467" dirty="0"/>
              <a:t>Important articulators (e.g., velum, tongue root) under‑represented.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238394" y="4914756"/>
            <a:ext cx="3318909" cy="430887"/>
          </a:xfrm>
          <a:prstGeom prst="rect">
            <a:avLst/>
          </a:prstGeom>
          <a:solidFill>
            <a:schemeClr val="bg2"/>
          </a:solidFill>
        </p:spPr>
        <p:txBody>
          <a:bodyPr wrap="square" lIns="121920" tIns="60960" rIns="121920" bIns="60960" rtlCol="0" anchor="b" anchorCtr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Slow, non‑scalable science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240192" y="5345642"/>
            <a:ext cx="3318909" cy="574644"/>
          </a:xfrm>
          <a:prstGeom prst="rect">
            <a:avLst/>
          </a:prstGeom>
          <a:solidFill>
            <a:schemeClr val="bg2">
              <a:alpha val="20000"/>
            </a:schemeClr>
          </a:solidFill>
        </p:spPr>
        <p:txBody>
          <a:bodyPr wrap="square" lIns="121920" tIns="60960" rIns="121920" bIns="60960" rtlCol="0">
            <a:spAutoFit/>
          </a:bodyPr>
          <a:lstStyle/>
          <a:p>
            <a:r>
              <a:rPr lang="en-US" sz="1467" dirty="0"/>
              <a:t>Manual labeling + re‑scans limit sample sizes &amp; slow down progress</a:t>
            </a:r>
          </a:p>
        </p:txBody>
      </p:sp>
      <p:cxnSp>
        <p:nvCxnSpPr>
          <p:cNvPr id="35" name="Elbow Connector 34"/>
          <p:cNvCxnSpPr>
            <a:stCxn id="18" idx="0"/>
            <a:endCxn id="22" idx="0"/>
          </p:cNvCxnSpPr>
          <p:nvPr/>
        </p:nvCxnSpPr>
        <p:spPr>
          <a:xfrm rot="5400000" flipH="1" flipV="1">
            <a:off x="6199504" y="1216411"/>
            <a:ext cx="12700" cy="7396690"/>
          </a:xfrm>
          <a:prstGeom prst="bentConnector3">
            <a:avLst>
              <a:gd name="adj1" fmla="val 1800000"/>
            </a:avLst>
          </a:prstGeom>
          <a:noFill/>
          <a:ln w="12700">
            <a:solidFill>
              <a:schemeClr val="tx1">
                <a:alpha val="4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46" name="Straight Connector 45"/>
          <p:cNvCxnSpPr>
            <a:stCxn id="33" idx="4"/>
            <a:endCxn id="20" idx="0"/>
          </p:cNvCxnSpPr>
          <p:nvPr/>
        </p:nvCxnSpPr>
        <p:spPr>
          <a:xfrm flipH="1">
            <a:off x="6199505" y="4114176"/>
            <a:ext cx="6168" cy="808272"/>
          </a:xfrm>
          <a:prstGeom prst="line">
            <a:avLst/>
          </a:prstGeom>
          <a:noFill/>
          <a:ln w="12700">
            <a:solidFill>
              <a:schemeClr val="tx1">
                <a:alpha val="4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47" name="Rectangle 46"/>
          <p:cNvSpPr/>
          <p:nvPr/>
        </p:nvSpPr>
        <p:spPr>
          <a:xfrm>
            <a:off x="5403243" y="1957991"/>
            <a:ext cx="1604859" cy="10047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1467" dirty="0"/>
              <a:t>We revise tasks and schedule more scanner time, if budgets allow.</a:t>
            </a:r>
          </a:p>
        </p:txBody>
      </p:sp>
      <p:sp>
        <p:nvSpPr>
          <p:cNvPr id="55" name="Left Arrow Callout 54"/>
          <p:cNvSpPr/>
          <p:nvPr/>
        </p:nvSpPr>
        <p:spPr>
          <a:xfrm>
            <a:off x="8320279" y="1303914"/>
            <a:ext cx="3238823" cy="2191241"/>
          </a:xfrm>
          <a:prstGeom prst="leftArrowCallout">
            <a:avLst>
              <a:gd name="adj1" fmla="val 25000"/>
              <a:gd name="adj2" fmla="val 18055"/>
              <a:gd name="adj3" fmla="val 16318"/>
              <a:gd name="adj4" fmla="val 87657"/>
            </a:avLst>
          </a:prstGeom>
          <a:solidFill>
            <a:schemeClr val="bg1">
              <a:lumMod val="50000"/>
              <a:lumOff val="50000"/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40" tIns="243840" rIns="243840" bIns="243840" rtlCol="0" anchor="ctr">
            <a:spAutoFit/>
          </a:bodyPr>
          <a:lstStyle/>
          <a:p>
            <a:pPr>
              <a:lnSpc>
                <a:spcPct val="89000"/>
              </a:lnSpc>
            </a:pPr>
            <a:r>
              <a:rPr lang="en-US" sz="2133" dirty="0">
                <a:solidFill>
                  <a:schemeClr val="tx1"/>
                </a:solidFill>
              </a:rPr>
              <a:t>After the scan: </a:t>
            </a:r>
          </a:p>
          <a:p>
            <a:pPr>
              <a:lnSpc>
                <a:spcPct val="89000"/>
              </a:lnSpc>
            </a:pPr>
            <a:br>
              <a:rPr lang="en-US" sz="1467" dirty="0">
                <a:solidFill>
                  <a:schemeClr val="tx1"/>
                </a:solidFill>
              </a:rPr>
            </a:br>
            <a:r>
              <a:rPr lang="en-US" sz="1467" dirty="0">
                <a:solidFill>
                  <a:schemeClr val="tx1"/>
                </a:solidFill>
              </a:rPr>
              <a:t>We manually label articulators offline.</a:t>
            </a:r>
            <a:br>
              <a:rPr lang="en-US" sz="1467" dirty="0">
                <a:solidFill>
                  <a:schemeClr val="tx1"/>
                </a:solidFill>
              </a:rPr>
            </a:br>
            <a:br>
              <a:rPr lang="en-US" sz="1467" dirty="0">
                <a:solidFill>
                  <a:schemeClr val="tx1"/>
                </a:solidFill>
              </a:rPr>
            </a:br>
            <a:r>
              <a:rPr lang="en-US" sz="1467" dirty="0">
                <a:solidFill>
                  <a:schemeClr val="tx1"/>
                </a:solidFill>
              </a:rPr>
              <a:t>We discover that key articulators were under‑sampled or missed.</a:t>
            </a:r>
          </a:p>
        </p:txBody>
      </p:sp>
      <p:sp>
        <p:nvSpPr>
          <p:cNvPr id="56" name="Left Arrow Callout 55"/>
          <p:cNvSpPr/>
          <p:nvPr/>
        </p:nvSpPr>
        <p:spPr>
          <a:xfrm flipH="1">
            <a:off x="841705" y="1303915"/>
            <a:ext cx="3238823" cy="2191241"/>
          </a:xfrm>
          <a:prstGeom prst="leftArrowCallout">
            <a:avLst>
              <a:gd name="adj1" fmla="val 23825"/>
              <a:gd name="adj2" fmla="val 18055"/>
              <a:gd name="adj3" fmla="val 16318"/>
              <a:gd name="adj4" fmla="val 87657"/>
            </a:avLst>
          </a:prstGeom>
          <a:solidFill>
            <a:schemeClr val="bg1">
              <a:lumMod val="50000"/>
              <a:lumOff val="50000"/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243840" tIns="243840" rIns="243840" bIns="243840" rtlCol="0" anchor="ctr">
            <a:spAutoFit/>
          </a:bodyPr>
          <a:lstStyle/>
          <a:p>
            <a:pPr>
              <a:lnSpc>
                <a:spcPct val="89000"/>
              </a:lnSpc>
            </a:pPr>
            <a:r>
              <a:rPr lang="en-US" sz="2133" dirty="0">
                <a:solidFill>
                  <a:schemeClr val="tx1"/>
                </a:solidFill>
              </a:rPr>
              <a:t>During the scan: </a:t>
            </a:r>
          </a:p>
          <a:p>
            <a:pPr>
              <a:lnSpc>
                <a:spcPct val="89000"/>
              </a:lnSpc>
            </a:pPr>
            <a:br>
              <a:rPr lang="en-US" sz="1467" dirty="0">
                <a:solidFill>
                  <a:schemeClr val="tx1"/>
                </a:solidFill>
              </a:rPr>
            </a:br>
            <a:r>
              <a:rPr lang="en-US" sz="1467" dirty="0">
                <a:solidFill>
                  <a:schemeClr val="tx1"/>
                </a:solidFill>
              </a:rPr>
              <a:t>We guess which tasks will engage target articulators.</a:t>
            </a:r>
          </a:p>
          <a:p>
            <a:pPr>
              <a:lnSpc>
                <a:spcPct val="89000"/>
              </a:lnSpc>
            </a:pPr>
            <a:endParaRPr lang="en-US" sz="1467" dirty="0">
              <a:solidFill>
                <a:schemeClr val="tx1"/>
              </a:solidFill>
            </a:endParaRPr>
          </a:p>
          <a:p>
            <a:pPr>
              <a:lnSpc>
                <a:spcPct val="89000"/>
              </a:lnSpc>
            </a:pPr>
            <a:r>
              <a:rPr lang="en-US" sz="1467" dirty="0">
                <a:solidFill>
                  <a:schemeClr val="tx1"/>
                </a:solidFill>
              </a:rPr>
              <a:t>We collect RT‑MRI data with no real‑time feedback on articulator usage.</a:t>
            </a:r>
          </a:p>
        </p:txBody>
      </p:sp>
      <p:sp>
        <p:nvSpPr>
          <p:cNvPr id="6" name="Title 78">
            <a:extLst>
              <a:ext uri="{FF2B5EF4-FFF2-40B4-BE49-F238E27FC236}">
                <a16:creationId xmlns:a16="http://schemas.microsoft.com/office/drawing/2014/main" id="{971E086D-15F4-C502-23CF-0D383EA39BE2}"/>
              </a:ext>
            </a:extLst>
          </p:cNvPr>
          <p:cNvSpPr txBox="1">
            <a:spLocks/>
          </p:cNvSpPr>
          <p:nvPr/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PROBLEM</a:t>
            </a:r>
          </a:p>
        </p:txBody>
      </p:sp>
      <p:sp>
        <p:nvSpPr>
          <p:cNvPr id="10" name="Text Placeholder 79">
            <a:extLst>
              <a:ext uri="{FF2B5EF4-FFF2-40B4-BE49-F238E27FC236}">
                <a16:creationId xmlns:a16="http://schemas.microsoft.com/office/drawing/2014/main" id="{43C7F67C-9899-FF78-3884-8DCCA3EA0F9C}"/>
              </a:ext>
            </a:extLst>
          </p:cNvPr>
          <p:cNvSpPr txBox="1">
            <a:spLocks/>
          </p:cNvSpPr>
          <p:nvPr/>
        </p:nvSpPr>
        <p:spPr>
          <a:xfrm>
            <a:off x="914400" y="646336"/>
            <a:ext cx="10363200" cy="406400"/>
          </a:xfrm>
          <a:prstGeom prst="rect">
            <a:avLst/>
          </a:prstGeom>
        </p:spPr>
        <p:txBody>
          <a:bodyPr/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(Before ALFORM)</a:t>
            </a:r>
          </a:p>
        </p:txBody>
      </p:sp>
    </p:spTree>
    <p:extLst>
      <p:ext uri="{BB962C8B-B14F-4D97-AF65-F5344CB8AC3E}">
        <p14:creationId xmlns:p14="http://schemas.microsoft.com/office/powerpoint/2010/main" val="200046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47" grpId="0"/>
      <p:bldP spid="55" grpId="0" animBg="1"/>
      <p:bldP spid="5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Here’s How We Enhance Productivity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By Improving Data Collection Quality</a:t>
            </a:r>
          </a:p>
        </p:txBody>
      </p:sp>
      <p:sp>
        <p:nvSpPr>
          <p:cNvPr id="16" name="Chevron 15"/>
          <p:cNvSpPr/>
          <p:nvPr/>
        </p:nvSpPr>
        <p:spPr>
          <a:xfrm>
            <a:off x="8250456" y="1803400"/>
            <a:ext cx="2519145" cy="1422400"/>
          </a:xfrm>
          <a:prstGeom prst="chevron">
            <a:avLst>
              <a:gd name="adj" fmla="val 17785"/>
            </a:avLst>
          </a:prstGeom>
          <a:solidFill>
            <a:schemeClr val="bg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/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294508" y="3429000"/>
            <a:ext cx="2133600" cy="1775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Validate</a:t>
            </a:r>
            <a:endParaRPr lang="en-US" sz="3200" dirty="0"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endParaRPr>
          </a:p>
          <a:p>
            <a:endParaRPr lang="en-US" sz="1467" dirty="0"/>
          </a:p>
          <a:p>
            <a:r>
              <a:rPr lang="en-US" sz="1467" dirty="0"/>
              <a:t>End with balanced articulatory data.</a:t>
            </a:r>
          </a:p>
          <a:p>
            <a:endParaRPr lang="en-US" sz="1467" dirty="0"/>
          </a:p>
          <a:p>
            <a:r>
              <a:rPr lang="en-US" sz="1467" dirty="0"/>
              <a:t>Fewer re‑scans, better articulatory analysis.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76267" y="2141820"/>
            <a:ext cx="812800" cy="812800"/>
          </a:xfrm>
          <a:prstGeom prst="rect">
            <a:avLst/>
          </a:prstGeom>
        </p:spPr>
      </p:pic>
      <p:sp>
        <p:nvSpPr>
          <p:cNvPr id="19" name="Chevron 18"/>
          <p:cNvSpPr/>
          <p:nvPr/>
        </p:nvSpPr>
        <p:spPr>
          <a:xfrm>
            <a:off x="5973937" y="1803400"/>
            <a:ext cx="2519145" cy="1422400"/>
          </a:xfrm>
          <a:prstGeom prst="chevron">
            <a:avLst>
              <a:gd name="adj" fmla="val 17785"/>
            </a:avLst>
          </a:prstGeom>
          <a:solidFill>
            <a:schemeClr val="accent5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/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79064" y="3429000"/>
            <a:ext cx="2133600" cy="1775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Calibrate</a:t>
            </a:r>
            <a:endParaRPr lang="en-US" sz="3200" dirty="0"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endParaRPr>
          </a:p>
          <a:p>
            <a:endParaRPr lang="en-US" sz="1467" dirty="0"/>
          </a:p>
          <a:p>
            <a:r>
              <a:rPr lang="en-US" sz="1467" dirty="0"/>
              <a:t>Identify under‑sampled articulators by speaker.</a:t>
            </a:r>
          </a:p>
          <a:p>
            <a:endParaRPr lang="en-US" sz="1467" dirty="0"/>
          </a:p>
          <a:p>
            <a:r>
              <a:rPr lang="en-US" sz="1467" dirty="0"/>
              <a:t>Add tasks to boost underused categories.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0512" y="2167467"/>
            <a:ext cx="973872" cy="739421"/>
          </a:xfrm>
          <a:prstGeom prst="rect">
            <a:avLst/>
          </a:prstGeom>
        </p:spPr>
      </p:pic>
      <p:sp>
        <p:nvSpPr>
          <p:cNvPr id="22" name="Chevron 21"/>
          <p:cNvSpPr/>
          <p:nvPr/>
        </p:nvSpPr>
        <p:spPr>
          <a:xfrm>
            <a:off x="3697419" y="1803400"/>
            <a:ext cx="2519145" cy="1422400"/>
          </a:xfrm>
          <a:prstGeom prst="chevron">
            <a:avLst>
              <a:gd name="adj" fmla="val 17785"/>
            </a:avLst>
          </a:pr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/>
              <a:t>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821287" y="3429001"/>
            <a:ext cx="2133600" cy="1775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Annotate</a:t>
            </a:r>
          </a:p>
          <a:p>
            <a:endParaRPr lang="en-US" sz="1467" dirty="0"/>
          </a:p>
          <a:p>
            <a:r>
              <a:rPr lang="en-US" sz="1467" dirty="0"/>
              <a:t>ALFORM tracks each frame in real time.</a:t>
            </a:r>
          </a:p>
          <a:p>
            <a:endParaRPr lang="en-US" sz="1467" dirty="0"/>
          </a:p>
          <a:p>
            <a:r>
              <a:rPr lang="en-US" sz="1467" dirty="0"/>
              <a:t>Summarizes usage for every articulator.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3400" y="2032432"/>
            <a:ext cx="744557" cy="945013"/>
          </a:xfrm>
          <a:prstGeom prst="rect">
            <a:avLst/>
          </a:prstGeom>
        </p:spPr>
      </p:pic>
      <p:sp>
        <p:nvSpPr>
          <p:cNvPr id="26" name="Chevron 25"/>
          <p:cNvSpPr/>
          <p:nvPr/>
        </p:nvSpPr>
        <p:spPr>
          <a:xfrm>
            <a:off x="1016001" y="1803400"/>
            <a:ext cx="2924046" cy="1422400"/>
          </a:xfrm>
          <a:prstGeom prst="chevron">
            <a:avLst>
              <a:gd name="adj" fmla="val 17785"/>
            </a:avLst>
          </a:pr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/>
              <a:t>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92953" y="3429000"/>
            <a:ext cx="2133600" cy="1775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Initiate</a:t>
            </a:r>
          </a:p>
          <a:p>
            <a:br>
              <a:rPr lang="en-US" sz="1467" dirty="0"/>
            </a:br>
            <a:r>
              <a:rPr lang="en-US" sz="1467" dirty="0"/>
              <a:t>Researchers set target articulators &amp; tasks.</a:t>
            </a:r>
          </a:p>
          <a:p>
            <a:br>
              <a:rPr lang="en-US" sz="1467" dirty="0"/>
            </a:br>
            <a:r>
              <a:rPr lang="en-US" sz="1467" dirty="0"/>
              <a:t>Launch ALFORM with the RT‑MRI scan.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33600" y="2311400"/>
            <a:ext cx="1065672" cy="474861"/>
          </a:xfrm>
          <a:prstGeom prst="rect">
            <a:avLst/>
          </a:prstGeom>
        </p:spPr>
      </p:pic>
      <p:sp useBgFill="1">
        <p:nvSpPr>
          <p:cNvPr id="32" name="Chevron 31"/>
          <p:cNvSpPr/>
          <p:nvPr/>
        </p:nvSpPr>
        <p:spPr>
          <a:xfrm>
            <a:off x="-1078817" y="1670400"/>
            <a:ext cx="2754695" cy="1555400"/>
          </a:xfrm>
          <a:prstGeom prst="chevron">
            <a:avLst>
              <a:gd name="adj" fmla="val 17785"/>
            </a:avLst>
          </a:prstGeom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454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55556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7" dur="9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8" dur="9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fill="hold" grpId="0" nodeType="withEffect" p14:presetBounceEnd="55556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17" dur="11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18" dur="11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55556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27" dur="1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28" dur="1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 p14:presetBounceEnd="55556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3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38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" grpId="0" animBg="1"/>
          <p:bldP spid="17" grpId="0"/>
          <p:bldP spid="19" grpId="0" animBg="1"/>
          <p:bldP spid="20" grpId="0"/>
          <p:bldP spid="22" grpId="0" animBg="1"/>
          <p:bldP spid="23" grpId="0"/>
          <p:bldP spid="26" grpId="0" animBg="1"/>
          <p:bldP spid="2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1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1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" grpId="0" animBg="1"/>
          <p:bldP spid="17" grpId="0"/>
          <p:bldP spid="19" grpId="0" animBg="1"/>
          <p:bldP spid="20" grpId="0"/>
          <p:bldP spid="22" grpId="0" animBg="1"/>
          <p:bldP spid="23" grpId="0"/>
          <p:bldP spid="26" grpId="0" animBg="1"/>
          <p:bldP spid="27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6709459" y="861725"/>
            <a:ext cx="3996273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133" dirty="0"/>
              <a:t>Articulatory Labels</a:t>
            </a:r>
          </a:p>
          <a:p>
            <a:pPr algn="r"/>
            <a:r>
              <a:rPr lang="en-US" sz="1600" dirty="0"/>
              <a:t>About 70 to 140 per second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993157" y="2246025"/>
            <a:ext cx="353031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133" dirty="0"/>
              <a:t>Articulators</a:t>
            </a:r>
          </a:p>
          <a:p>
            <a:pPr algn="r"/>
            <a:r>
              <a:rPr lang="en-US" sz="1600" dirty="0"/>
              <a:t>About 7 per speech sound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916888" y="3494859"/>
            <a:ext cx="244280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133" dirty="0"/>
              <a:t>Speech Sounds</a:t>
            </a:r>
          </a:p>
          <a:p>
            <a:pPr algn="r"/>
            <a:r>
              <a:rPr lang="en-US" sz="1600" dirty="0"/>
              <a:t>About 10–20 per second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11028548" y="836712"/>
            <a:ext cx="504064" cy="77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3" name="Oval 32"/>
          <p:cNvSpPr/>
          <p:nvPr/>
        </p:nvSpPr>
        <p:spPr>
          <a:xfrm>
            <a:off x="10773458" y="836715"/>
            <a:ext cx="1034473" cy="1034475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9608650" y="2123645"/>
            <a:ext cx="1034473" cy="6841067"/>
            <a:chOff x="6406152" y="1314448"/>
            <a:chExt cx="822960" cy="5442303"/>
          </a:xfrm>
          <a:solidFill>
            <a:schemeClr val="accent5"/>
          </a:solidFill>
        </p:grpSpPr>
        <p:sp>
          <p:nvSpPr>
            <p:cNvPr id="42" name="Rounded Rectangle 41"/>
            <p:cNvSpPr/>
            <p:nvPr/>
          </p:nvSpPr>
          <p:spPr>
            <a:xfrm>
              <a:off x="6609085" y="1314448"/>
              <a:ext cx="401001" cy="544230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3" name="Oval 42"/>
            <p:cNvSpPr/>
            <p:nvPr/>
          </p:nvSpPr>
          <p:spPr>
            <a:xfrm>
              <a:off x="6406152" y="1314450"/>
              <a:ext cx="822960" cy="822960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45" name="Rounded Rectangle 44"/>
          <p:cNvSpPr/>
          <p:nvPr/>
        </p:nvSpPr>
        <p:spPr>
          <a:xfrm>
            <a:off x="8698932" y="3410579"/>
            <a:ext cx="504064" cy="627566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46" name="Oval 45"/>
          <p:cNvSpPr/>
          <p:nvPr/>
        </p:nvSpPr>
        <p:spPr>
          <a:xfrm>
            <a:off x="8443842" y="3410582"/>
            <a:ext cx="1034473" cy="103447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66" name="Freeform 121"/>
          <p:cNvSpPr>
            <a:spLocks noEditPoints="1"/>
          </p:cNvSpPr>
          <p:nvPr/>
        </p:nvSpPr>
        <p:spPr bwMode="auto">
          <a:xfrm>
            <a:off x="10947864" y="1058264"/>
            <a:ext cx="726141" cy="591376"/>
          </a:xfrm>
          <a:custGeom>
            <a:avLst/>
            <a:gdLst>
              <a:gd name="T0" fmla="*/ 333 w 703"/>
              <a:gd name="T1" fmla="*/ 406 h 572"/>
              <a:gd name="T2" fmla="*/ 198 w 703"/>
              <a:gd name="T3" fmla="*/ 553 h 572"/>
              <a:gd name="T4" fmla="*/ 157 w 703"/>
              <a:gd name="T5" fmla="*/ 568 h 572"/>
              <a:gd name="T6" fmla="*/ 79 w 703"/>
              <a:gd name="T7" fmla="*/ 460 h 572"/>
              <a:gd name="T8" fmla="*/ 207 w 703"/>
              <a:gd name="T9" fmla="*/ 350 h 572"/>
              <a:gd name="T10" fmla="*/ 112 w 703"/>
              <a:gd name="T11" fmla="*/ 218 h 572"/>
              <a:gd name="T12" fmla="*/ 17 w 703"/>
              <a:gd name="T13" fmla="*/ 75 h 572"/>
              <a:gd name="T14" fmla="*/ 82 w 703"/>
              <a:gd name="T15" fmla="*/ 129 h 572"/>
              <a:gd name="T16" fmla="*/ 76 w 703"/>
              <a:gd name="T17" fmla="*/ 24 h 572"/>
              <a:gd name="T18" fmla="*/ 112 w 703"/>
              <a:gd name="T19" fmla="*/ 8 h 572"/>
              <a:gd name="T20" fmla="*/ 317 w 703"/>
              <a:gd name="T21" fmla="*/ 245 h 572"/>
              <a:gd name="T22" fmla="*/ 381 w 703"/>
              <a:gd name="T23" fmla="*/ 208 h 572"/>
              <a:gd name="T24" fmla="*/ 400 w 703"/>
              <a:gd name="T25" fmla="*/ 75 h 572"/>
              <a:gd name="T26" fmla="*/ 300 w 703"/>
              <a:gd name="T27" fmla="*/ 32 h 572"/>
              <a:gd name="T28" fmla="*/ 563 w 703"/>
              <a:gd name="T29" fmla="*/ 80 h 572"/>
              <a:gd name="T30" fmla="*/ 609 w 703"/>
              <a:gd name="T31" fmla="*/ 172 h 572"/>
              <a:gd name="T32" fmla="*/ 695 w 703"/>
              <a:gd name="T33" fmla="*/ 219 h 572"/>
              <a:gd name="T34" fmla="*/ 611 w 703"/>
              <a:gd name="T35" fmla="*/ 324 h 572"/>
              <a:gd name="T36" fmla="*/ 557 w 703"/>
              <a:gd name="T37" fmla="*/ 265 h 572"/>
              <a:gd name="T38" fmla="*/ 439 w 703"/>
              <a:gd name="T39" fmla="*/ 265 h 572"/>
              <a:gd name="T40" fmla="*/ 402 w 703"/>
              <a:gd name="T41" fmla="*/ 330 h 572"/>
              <a:gd name="T42" fmla="*/ 555 w 703"/>
              <a:gd name="T43" fmla="*/ 556 h 572"/>
              <a:gd name="T44" fmla="*/ 338 w 703"/>
              <a:gd name="T45" fmla="*/ 392 h 572"/>
              <a:gd name="T46" fmla="*/ 545 w 703"/>
              <a:gd name="T47" fmla="*/ 546 h 572"/>
              <a:gd name="T48" fmla="*/ 387 w 703"/>
              <a:gd name="T49" fmla="*/ 336 h 572"/>
              <a:gd name="T50" fmla="*/ 425 w 703"/>
              <a:gd name="T51" fmla="*/ 276 h 572"/>
              <a:gd name="T52" fmla="*/ 423 w 703"/>
              <a:gd name="T53" fmla="*/ 265 h 572"/>
              <a:gd name="T54" fmla="*/ 560 w 703"/>
              <a:gd name="T55" fmla="*/ 217 h 572"/>
              <a:gd name="T56" fmla="*/ 606 w 703"/>
              <a:gd name="T57" fmla="*/ 308 h 572"/>
              <a:gd name="T58" fmla="*/ 685 w 703"/>
              <a:gd name="T59" fmla="*/ 229 h 572"/>
              <a:gd name="T60" fmla="*/ 644 w 703"/>
              <a:gd name="T61" fmla="*/ 193 h 572"/>
              <a:gd name="T62" fmla="*/ 594 w 703"/>
              <a:gd name="T63" fmla="*/ 142 h 572"/>
              <a:gd name="T64" fmla="*/ 314 w 703"/>
              <a:gd name="T65" fmla="*/ 28 h 572"/>
              <a:gd name="T66" fmla="*/ 324 w 703"/>
              <a:gd name="T67" fmla="*/ 29 h 572"/>
              <a:gd name="T68" fmla="*/ 414 w 703"/>
              <a:gd name="T69" fmla="*/ 195 h 572"/>
              <a:gd name="T70" fmla="*/ 377 w 703"/>
              <a:gd name="T71" fmla="*/ 222 h 572"/>
              <a:gd name="T72" fmla="*/ 359 w 703"/>
              <a:gd name="T73" fmla="*/ 230 h 572"/>
              <a:gd name="T74" fmla="*/ 200 w 703"/>
              <a:gd name="T75" fmla="*/ 148 h 572"/>
              <a:gd name="T76" fmla="*/ 112 w 703"/>
              <a:gd name="T77" fmla="*/ 22 h 572"/>
              <a:gd name="T78" fmla="*/ 131 w 703"/>
              <a:gd name="T79" fmla="*/ 132 h 572"/>
              <a:gd name="T80" fmla="*/ 22 w 703"/>
              <a:gd name="T81" fmla="*/ 95 h 572"/>
              <a:gd name="T82" fmla="*/ 140 w 703"/>
              <a:gd name="T83" fmla="*/ 199 h 572"/>
              <a:gd name="T84" fmla="*/ 255 w 703"/>
              <a:gd name="T85" fmla="*/ 318 h 572"/>
              <a:gd name="T86" fmla="*/ 98 w 703"/>
              <a:gd name="T87" fmla="*/ 464 h 572"/>
              <a:gd name="T88" fmla="*/ 142 w 703"/>
              <a:gd name="T89" fmla="*/ 533 h 572"/>
              <a:gd name="T90" fmla="*/ 178 w 703"/>
              <a:gd name="T91" fmla="*/ 557 h 572"/>
              <a:gd name="T92" fmla="*/ 299 w 703"/>
              <a:gd name="T93" fmla="*/ 417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03" h="572">
                <a:moveTo>
                  <a:pt x="518" y="572"/>
                </a:moveTo>
                <a:cubicBezTo>
                  <a:pt x="505" y="572"/>
                  <a:pt x="494" y="568"/>
                  <a:pt x="486" y="559"/>
                </a:cubicBezTo>
                <a:cubicBezTo>
                  <a:pt x="333" y="406"/>
                  <a:pt x="333" y="406"/>
                  <a:pt x="333" y="406"/>
                </a:cubicBezTo>
                <a:cubicBezTo>
                  <a:pt x="324" y="414"/>
                  <a:pt x="316" y="421"/>
                  <a:pt x="308" y="428"/>
                </a:cubicBezTo>
                <a:cubicBezTo>
                  <a:pt x="296" y="438"/>
                  <a:pt x="285" y="448"/>
                  <a:pt x="272" y="461"/>
                </a:cubicBezTo>
                <a:cubicBezTo>
                  <a:pt x="252" y="481"/>
                  <a:pt x="216" y="530"/>
                  <a:pt x="198" y="553"/>
                </a:cubicBezTo>
                <a:cubicBezTo>
                  <a:pt x="190" y="565"/>
                  <a:pt x="188" y="567"/>
                  <a:pt x="187" y="568"/>
                </a:cubicBezTo>
                <a:cubicBezTo>
                  <a:pt x="184" y="571"/>
                  <a:pt x="177" y="572"/>
                  <a:pt x="172" y="572"/>
                </a:cubicBezTo>
                <a:cubicBezTo>
                  <a:pt x="167" y="572"/>
                  <a:pt x="160" y="571"/>
                  <a:pt x="157" y="568"/>
                </a:cubicBezTo>
                <a:cubicBezTo>
                  <a:pt x="155" y="566"/>
                  <a:pt x="145" y="556"/>
                  <a:pt x="132" y="543"/>
                </a:cubicBezTo>
                <a:cubicBezTo>
                  <a:pt x="132" y="543"/>
                  <a:pt x="83" y="494"/>
                  <a:pt x="79" y="490"/>
                </a:cubicBezTo>
                <a:cubicBezTo>
                  <a:pt x="74" y="484"/>
                  <a:pt x="73" y="466"/>
                  <a:pt x="79" y="460"/>
                </a:cubicBezTo>
                <a:cubicBezTo>
                  <a:pt x="80" y="459"/>
                  <a:pt x="82" y="457"/>
                  <a:pt x="90" y="452"/>
                </a:cubicBezTo>
                <a:cubicBezTo>
                  <a:pt x="108" y="441"/>
                  <a:pt x="144" y="418"/>
                  <a:pt x="163" y="398"/>
                </a:cubicBezTo>
                <a:cubicBezTo>
                  <a:pt x="176" y="385"/>
                  <a:pt x="191" y="368"/>
                  <a:pt x="207" y="350"/>
                </a:cubicBezTo>
                <a:cubicBezTo>
                  <a:pt x="218" y="338"/>
                  <a:pt x="229" y="325"/>
                  <a:pt x="240" y="314"/>
                </a:cubicBezTo>
                <a:cubicBezTo>
                  <a:pt x="140" y="214"/>
                  <a:pt x="140" y="214"/>
                  <a:pt x="140" y="214"/>
                </a:cubicBezTo>
                <a:cubicBezTo>
                  <a:pt x="131" y="216"/>
                  <a:pt x="121" y="218"/>
                  <a:pt x="112" y="218"/>
                </a:cubicBezTo>
                <a:cubicBezTo>
                  <a:pt x="84" y="218"/>
                  <a:pt x="57" y="207"/>
                  <a:pt x="37" y="187"/>
                </a:cubicBezTo>
                <a:cubicBezTo>
                  <a:pt x="9" y="159"/>
                  <a:pt x="0" y="118"/>
                  <a:pt x="12" y="80"/>
                </a:cubicBezTo>
                <a:cubicBezTo>
                  <a:pt x="13" y="77"/>
                  <a:pt x="15" y="76"/>
                  <a:pt x="17" y="75"/>
                </a:cubicBezTo>
                <a:cubicBezTo>
                  <a:pt x="19" y="74"/>
                  <a:pt x="22" y="75"/>
                  <a:pt x="24" y="77"/>
                </a:cubicBezTo>
                <a:cubicBezTo>
                  <a:pt x="75" y="128"/>
                  <a:pt x="75" y="128"/>
                  <a:pt x="75" y="128"/>
                </a:cubicBezTo>
                <a:cubicBezTo>
                  <a:pt x="76" y="129"/>
                  <a:pt x="78" y="129"/>
                  <a:pt x="82" y="129"/>
                </a:cubicBezTo>
                <a:cubicBezTo>
                  <a:pt x="96" y="129"/>
                  <a:pt x="117" y="125"/>
                  <a:pt x="121" y="122"/>
                </a:cubicBezTo>
                <a:cubicBezTo>
                  <a:pt x="125" y="115"/>
                  <a:pt x="129" y="83"/>
                  <a:pt x="127" y="76"/>
                </a:cubicBezTo>
                <a:cubicBezTo>
                  <a:pt x="76" y="24"/>
                  <a:pt x="76" y="24"/>
                  <a:pt x="76" y="24"/>
                </a:cubicBezTo>
                <a:cubicBezTo>
                  <a:pt x="74" y="23"/>
                  <a:pt x="74" y="20"/>
                  <a:pt x="74" y="18"/>
                </a:cubicBezTo>
                <a:cubicBezTo>
                  <a:pt x="75" y="15"/>
                  <a:pt x="77" y="14"/>
                  <a:pt x="79" y="13"/>
                </a:cubicBezTo>
                <a:cubicBezTo>
                  <a:pt x="89" y="9"/>
                  <a:pt x="101" y="8"/>
                  <a:pt x="112" y="8"/>
                </a:cubicBezTo>
                <a:cubicBezTo>
                  <a:pt x="140" y="8"/>
                  <a:pt x="166" y="18"/>
                  <a:pt x="186" y="38"/>
                </a:cubicBezTo>
                <a:cubicBezTo>
                  <a:pt x="213" y="65"/>
                  <a:pt x="223" y="104"/>
                  <a:pt x="213" y="141"/>
                </a:cubicBezTo>
                <a:cubicBezTo>
                  <a:pt x="317" y="245"/>
                  <a:pt x="317" y="245"/>
                  <a:pt x="317" y="245"/>
                </a:cubicBezTo>
                <a:cubicBezTo>
                  <a:pt x="330" y="235"/>
                  <a:pt x="342" y="226"/>
                  <a:pt x="351" y="219"/>
                </a:cubicBezTo>
                <a:cubicBezTo>
                  <a:pt x="356" y="215"/>
                  <a:pt x="360" y="212"/>
                  <a:pt x="362" y="211"/>
                </a:cubicBezTo>
                <a:cubicBezTo>
                  <a:pt x="368" y="206"/>
                  <a:pt x="375" y="205"/>
                  <a:pt x="381" y="208"/>
                </a:cubicBezTo>
                <a:cubicBezTo>
                  <a:pt x="387" y="203"/>
                  <a:pt x="387" y="203"/>
                  <a:pt x="387" y="203"/>
                </a:cubicBezTo>
                <a:cubicBezTo>
                  <a:pt x="404" y="185"/>
                  <a:pt x="404" y="185"/>
                  <a:pt x="404" y="185"/>
                </a:cubicBezTo>
                <a:cubicBezTo>
                  <a:pt x="424" y="165"/>
                  <a:pt x="450" y="125"/>
                  <a:pt x="400" y="75"/>
                </a:cubicBezTo>
                <a:cubicBezTo>
                  <a:pt x="369" y="45"/>
                  <a:pt x="332" y="43"/>
                  <a:pt x="324" y="43"/>
                </a:cubicBezTo>
                <a:cubicBezTo>
                  <a:pt x="321" y="43"/>
                  <a:pt x="319" y="43"/>
                  <a:pt x="318" y="43"/>
                </a:cubicBezTo>
                <a:cubicBezTo>
                  <a:pt x="310" y="45"/>
                  <a:pt x="302" y="40"/>
                  <a:pt x="300" y="32"/>
                </a:cubicBezTo>
                <a:cubicBezTo>
                  <a:pt x="299" y="25"/>
                  <a:pt x="301" y="19"/>
                  <a:pt x="307" y="16"/>
                </a:cubicBezTo>
                <a:cubicBezTo>
                  <a:pt x="325" y="6"/>
                  <a:pt x="354" y="0"/>
                  <a:pt x="383" y="0"/>
                </a:cubicBezTo>
                <a:cubicBezTo>
                  <a:pt x="429" y="0"/>
                  <a:pt x="497" y="14"/>
                  <a:pt x="563" y="80"/>
                </a:cubicBezTo>
                <a:cubicBezTo>
                  <a:pt x="593" y="110"/>
                  <a:pt x="606" y="127"/>
                  <a:pt x="608" y="140"/>
                </a:cubicBezTo>
                <a:cubicBezTo>
                  <a:pt x="609" y="146"/>
                  <a:pt x="608" y="152"/>
                  <a:pt x="608" y="157"/>
                </a:cubicBezTo>
                <a:cubicBezTo>
                  <a:pt x="607" y="164"/>
                  <a:pt x="607" y="169"/>
                  <a:pt x="609" y="172"/>
                </a:cubicBezTo>
                <a:cubicBezTo>
                  <a:pt x="617" y="179"/>
                  <a:pt x="627" y="181"/>
                  <a:pt x="642" y="179"/>
                </a:cubicBezTo>
                <a:cubicBezTo>
                  <a:pt x="649" y="178"/>
                  <a:pt x="657" y="181"/>
                  <a:pt x="662" y="186"/>
                </a:cubicBezTo>
                <a:cubicBezTo>
                  <a:pt x="695" y="219"/>
                  <a:pt x="695" y="219"/>
                  <a:pt x="695" y="219"/>
                </a:cubicBezTo>
                <a:cubicBezTo>
                  <a:pt x="703" y="227"/>
                  <a:pt x="703" y="240"/>
                  <a:pt x="695" y="249"/>
                </a:cubicBezTo>
                <a:cubicBezTo>
                  <a:pt x="626" y="318"/>
                  <a:pt x="626" y="318"/>
                  <a:pt x="626" y="318"/>
                </a:cubicBezTo>
                <a:cubicBezTo>
                  <a:pt x="622" y="322"/>
                  <a:pt x="616" y="324"/>
                  <a:pt x="611" y="324"/>
                </a:cubicBezTo>
                <a:cubicBezTo>
                  <a:pt x="605" y="324"/>
                  <a:pt x="600" y="322"/>
                  <a:pt x="596" y="318"/>
                </a:cubicBezTo>
                <a:cubicBezTo>
                  <a:pt x="563" y="285"/>
                  <a:pt x="563" y="285"/>
                  <a:pt x="563" y="285"/>
                </a:cubicBezTo>
                <a:cubicBezTo>
                  <a:pt x="558" y="280"/>
                  <a:pt x="556" y="273"/>
                  <a:pt x="557" y="265"/>
                </a:cubicBezTo>
                <a:cubicBezTo>
                  <a:pt x="561" y="247"/>
                  <a:pt x="558" y="235"/>
                  <a:pt x="550" y="227"/>
                </a:cubicBezTo>
                <a:cubicBezTo>
                  <a:pt x="537" y="214"/>
                  <a:pt x="528" y="210"/>
                  <a:pt x="512" y="212"/>
                </a:cubicBezTo>
                <a:cubicBezTo>
                  <a:pt x="498" y="214"/>
                  <a:pt x="471" y="234"/>
                  <a:pt x="439" y="265"/>
                </a:cubicBezTo>
                <a:cubicBezTo>
                  <a:pt x="442" y="272"/>
                  <a:pt x="442" y="279"/>
                  <a:pt x="436" y="285"/>
                </a:cubicBezTo>
                <a:cubicBezTo>
                  <a:pt x="435" y="287"/>
                  <a:pt x="432" y="291"/>
                  <a:pt x="428" y="296"/>
                </a:cubicBezTo>
                <a:cubicBezTo>
                  <a:pt x="421" y="305"/>
                  <a:pt x="412" y="317"/>
                  <a:pt x="402" y="330"/>
                </a:cubicBezTo>
                <a:cubicBezTo>
                  <a:pt x="559" y="487"/>
                  <a:pt x="559" y="487"/>
                  <a:pt x="559" y="487"/>
                </a:cubicBezTo>
                <a:cubicBezTo>
                  <a:pt x="567" y="496"/>
                  <a:pt x="572" y="508"/>
                  <a:pt x="571" y="521"/>
                </a:cubicBezTo>
                <a:cubicBezTo>
                  <a:pt x="570" y="534"/>
                  <a:pt x="565" y="546"/>
                  <a:pt x="555" y="556"/>
                </a:cubicBezTo>
                <a:cubicBezTo>
                  <a:pt x="545" y="566"/>
                  <a:pt x="531" y="572"/>
                  <a:pt x="518" y="572"/>
                </a:cubicBezTo>
                <a:close/>
                <a:moveTo>
                  <a:pt x="333" y="390"/>
                </a:moveTo>
                <a:cubicBezTo>
                  <a:pt x="335" y="390"/>
                  <a:pt x="337" y="390"/>
                  <a:pt x="338" y="392"/>
                </a:cubicBezTo>
                <a:cubicBezTo>
                  <a:pt x="496" y="550"/>
                  <a:pt x="496" y="550"/>
                  <a:pt x="496" y="550"/>
                </a:cubicBezTo>
                <a:cubicBezTo>
                  <a:pt x="502" y="555"/>
                  <a:pt x="509" y="558"/>
                  <a:pt x="518" y="558"/>
                </a:cubicBezTo>
                <a:cubicBezTo>
                  <a:pt x="527" y="558"/>
                  <a:pt x="538" y="554"/>
                  <a:pt x="545" y="546"/>
                </a:cubicBezTo>
                <a:cubicBezTo>
                  <a:pt x="552" y="539"/>
                  <a:pt x="557" y="530"/>
                  <a:pt x="557" y="520"/>
                </a:cubicBezTo>
                <a:cubicBezTo>
                  <a:pt x="558" y="511"/>
                  <a:pt x="555" y="503"/>
                  <a:pt x="549" y="497"/>
                </a:cubicBezTo>
                <a:cubicBezTo>
                  <a:pt x="387" y="336"/>
                  <a:pt x="387" y="336"/>
                  <a:pt x="387" y="336"/>
                </a:cubicBezTo>
                <a:cubicBezTo>
                  <a:pt x="385" y="333"/>
                  <a:pt x="385" y="329"/>
                  <a:pt x="387" y="326"/>
                </a:cubicBezTo>
                <a:cubicBezTo>
                  <a:pt x="399" y="312"/>
                  <a:pt x="409" y="297"/>
                  <a:pt x="416" y="288"/>
                </a:cubicBezTo>
                <a:cubicBezTo>
                  <a:pt x="421" y="282"/>
                  <a:pt x="424" y="278"/>
                  <a:pt x="425" y="276"/>
                </a:cubicBezTo>
                <a:cubicBezTo>
                  <a:pt x="428" y="274"/>
                  <a:pt x="428" y="272"/>
                  <a:pt x="425" y="270"/>
                </a:cubicBezTo>
                <a:cubicBezTo>
                  <a:pt x="425" y="270"/>
                  <a:pt x="425" y="269"/>
                  <a:pt x="425" y="269"/>
                </a:cubicBezTo>
                <a:cubicBezTo>
                  <a:pt x="423" y="268"/>
                  <a:pt x="423" y="267"/>
                  <a:pt x="423" y="265"/>
                </a:cubicBezTo>
                <a:cubicBezTo>
                  <a:pt x="422" y="263"/>
                  <a:pt x="423" y="261"/>
                  <a:pt x="425" y="259"/>
                </a:cubicBezTo>
                <a:cubicBezTo>
                  <a:pt x="451" y="233"/>
                  <a:pt x="487" y="201"/>
                  <a:pt x="511" y="198"/>
                </a:cubicBezTo>
                <a:cubicBezTo>
                  <a:pt x="534" y="196"/>
                  <a:pt x="547" y="204"/>
                  <a:pt x="560" y="217"/>
                </a:cubicBezTo>
                <a:cubicBezTo>
                  <a:pt x="571" y="228"/>
                  <a:pt x="575" y="245"/>
                  <a:pt x="571" y="267"/>
                </a:cubicBezTo>
                <a:cubicBezTo>
                  <a:pt x="571" y="269"/>
                  <a:pt x="570" y="273"/>
                  <a:pt x="573" y="275"/>
                </a:cubicBezTo>
                <a:cubicBezTo>
                  <a:pt x="606" y="308"/>
                  <a:pt x="606" y="308"/>
                  <a:pt x="606" y="308"/>
                </a:cubicBezTo>
                <a:cubicBezTo>
                  <a:pt x="608" y="310"/>
                  <a:pt x="613" y="310"/>
                  <a:pt x="616" y="308"/>
                </a:cubicBezTo>
                <a:cubicBezTo>
                  <a:pt x="685" y="239"/>
                  <a:pt x="685" y="239"/>
                  <a:pt x="685" y="239"/>
                </a:cubicBezTo>
                <a:cubicBezTo>
                  <a:pt x="687" y="236"/>
                  <a:pt x="687" y="232"/>
                  <a:pt x="685" y="229"/>
                </a:cubicBezTo>
                <a:cubicBezTo>
                  <a:pt x="652" y="196"/>
                  <a:pt x="652" y="196"/>
                  <a:pt x="652" y="196"/>
                </a:cubicBezTo>
                <a:cubicBezTo>
                  <a:pt x="650" y="194"/>
                  <a:pt x="647" y="193"/>
                  <a:pt x="645" y="193"/>
                </a:cubicBezTo>
                <a:cubicBezTo>
                  <a:pt x="645" y="193"/>
                  <a:pt x="644" y="193"/>
                  <a:pt x="644" y="193"/>
                </a:cubicBezTo>
                <a:cubicBezTo>
                  <a:pt x="624" y="196"/>
                  <a:pt x="610" y="192"/>
                  <a:pt x="600" y="182"/>
                </a:cubicBezTo>
                <a:cubicBezTo>
                  <a:pt x="592" y="174"/>
                  <a:pt x="593" y="164"/>
                  <a:pt x="594" y="155"/>
                </a:cubicBezTo>
                <a:cubicBezTo>
                  <a:pt x="594" y="151"/>
                  <a:pt x="595" y="146"/>
                  <a:pt x="594" y="142"/>
                </a:cubicBezTo>
                <a:cubicBezTo>
                  <a:pt x="592" y="129"/>
                  <a:pt x="563" y="100"/>
                  <a:pt x="553" y="90"/>
                </a:cubicBezTo>
                <a:cubicBezTo>
                  <a:pt x="490" y="27"/>
                  <a:pt x="426" y="14"/>
                  <a:pt x="383" y="14"/>
                </a:cubicBezTo>
                <a:cubicBezTo>
                  <a:pt x="351" y="14"/>
                  <a:pt x="326" y="21"/>
                  <a:pt x="314" y="28"/>
                </a:cubicBezTo>
                <a:cubicBezTo>
                  <a:pt x="314" y="28"/>
                  <a:pt x="314" y="29"/>
                  <a:pt x="314" y="29"/>
                </a:cubicBezTo>
                <a:cubicBezTo>
                  <a:pt x="315" y="30"/>
                  <a:pt x="315" y="30"/>
                  <a:pt x="315" y="30"/>
                </a:cubicBezTo>
                <a:cubicBezTo>
                  <a:pt x="318" y="29"/>
                  <a:pt x="321" y="29"/>
                  <a:pt x="324" y="29"/>
                </a:cubicBezTo>
                <a:cubicBezTo>
                  <a:pt x="333" y="29"/>
                  <a:pt x="375" y="31"/>
                  <a:pt x="410" y="65"/>
                </a:cubicBezTo>
                <a:cubicBezTo>
                  <a:pt x="435" y="90"/>
                  <a:pt x="446" y="116"/>
                  <a:pt x="442" y="143"/>
                </a:cubicBezTo>
                <a:cubicBezTo>
                  <a:pt x="439" y="168"/>
                  <a:pt x="423" y="186"/>
                  <a:pt x="414" y="195"/>
                </a:cubicBezTo>
                <a:cubicBezTo>
                  <a:pt x="396" y="213"/>
                  <a:pt x="396" y="213"/>
                  <a:pt x="396" y="213"/>
                </a:cubicBezTo>
                <a:cubicBezTo>
                  <a:pt x="387" y="222"/>
                  <a:pt x="387" y="222"/>
                  <a:pt x="387" y="222"/>
                </a:cubicBezTo>
                <a:cubicBezTo>
                  <a:pt x="384" y="224"/>
                  <a:pt x="380" y="224"/>
                  <a:pt x="377" y="222"/>
                </a:cubicBezTo>
                <a:cubicBezTo>
                  <a:pt x="376" y="221"/>
                  <a:pt x="375" y="220"/>
                  <a:pt x="374" y="220"/>
                </a:cubicBezTo>
                <a:cubicBezTo>
                  <a:pt x="373" y="220"/>
                  <a:pt x="372" y="220"/>
                  <a:pt x="371" y="222"/>
                </a:cubicBezTo>
                <a:cubicBezTo>
                  <a:pt x="369" y="223"/>
                  <a:pt x="365" y="226"/>
                  <a:pt x="359" y="230"/>
                </a:cubicBezTo>
                <a:cubicBezTo>
                  <a:pt x="350" y="237"/>
                  <a:pt x="336" y="248"/>
                  <a:pt x="321" y="260"/>
                </a:cubicBezTo>
                <a:cubicBezTo>
                  <a:pt x="318" y="262"/>
                  <a:pt x="314" y="262"/>
                  <a:pt x="311" y="260"/>
                </a:cubicBezTo>
                <a:cubicBezTo>
                  <a:pt x="200" y="148"/>
                  <a:pt x="200" y="148"/>
                  <a:pt x="200" y="148"/>
                </a:cubicBezTo>
                <a:cubicBezTo>
                  <a:pt x="198" y="146"/>
                  <a:pt x="197" y="144"/>
                  <a:pt x="198" y="141"/>
                </a:cubicBezTo>
                <a:cubicBezTo>
                  <a:pt x="209" y="108"/>
                  <a:pt x="201" y="73"/>
                  <a:pt x="176" y="48"/>
                </a:cubicBezTo>
                <a:cubicBezTo>
                  <a:pt x="159" y="31"/>
                  <a:pt x="136" y="22"/>
                  <a:pt x="112" y="22"/>
                </a:cubicBezTo>
                <a:cubicBezTo>
                  <a:pt x="106" y="22"/>
                  <a:pt x="100" y="22"/>
                  <a:pt x="95" y="23"/>
                </a:cubicBezTo>
                <a:cubicBezTo>
                  <a:pt x="138" y="66"/>
                  <a:pt x="138" y="66"/>
                  <a:pt x="138" y="66"/>
                </a:cubicBezTo>
                <a:cubicBezTo>
                  <a:pt x="147" y="75"/>
                  <a:pt x="138" y="125"/>
                  <a:pt x="131" y="132"/>
                </a:cubicBezTo>
                <a:cubicBezTo>
                  <a:pt x="124" y="139"/>
                  <a:pt x="95" y="143"/>
                  <a:pt x="82" y="143"/>
                </a:cubicBezTo>
                <a:cubicBezTo>
                  <a:pt x="73" y="143"/>
                  <a:pt x="69" y="142"/>
                  <a:pt x="66" y="139"/>
                </a:cubicBezTo>
                <a:cubicBezTo>
                  <a:pt x="22" y="95"/>
                  <a:pt x="22" y="95"/>
                  <a:pt x="22" y="95"/>
                </a:cubicBezTo>
                <a:cubicBezTo>
                  <a:pt x="17" y="125"/>
                  <a:pt x="26" y="155"/>
                  <a:pt x="47" y="177"/>
                </a:cubicBezTo>
                <a:cubicBezTo>
                  <a:pt x="65" y="194"/>
                  <a:pt x="87" y="204"/>
                  <a:pt x="112" y="204"/>
                </a:cubicBezTo>
                <a:cubicBezTo>
                  <a:pt x="121" y="204"/>
                  <a:pt x="131" y="202"/>
                  <a:pt x="140" y="199"/>
                </a:cubicBezTo>
                <a:cubicBezTo>
                  <a:pt x="143" y="198"/>
                  <a:pt x="145" y="199"/>
                  <a:pt x="147" y="201"/>
                </a:cubicBezTo>
                <a:cubicBezTo>
                  <a:pt x="255" y="308"/>
                  <a:pt x="255" y="308"/>
                  <a:pt x="255" y="308"/>
                </a:cubicBezTo>
                <a:cubicBezTo>
                  <a:pt x="258" y="311"/>
                  <a:pt x="258" y="315"/>
                  <a:pt x="255" y="318"/>
                </a:cubicBezTo>
                <a:cubicBezTo>
                  <a:pt x="243" y="331"/>
                  <a:pt x="230" y="346"/>
                  <a:pt x="217" y="360"/>
                </a:cubicBezTo>
                <a:cubicBezTo>
                  <a:pt x="201" y="378"/>
                  <a:pt x="186" y="395"/>
                  <a:pt x="173" y="408"/>
                </a:cubicBezTo>
                <a:cubicBezTo>
                  <a:pt x="152" y="428"/>
                  <a:pt x="116" y="452"/>
                  <a:pt x="98" y="464"/>
                </a:cubicBezTo>
                <a:cubicBezTo>
                  <a:pt x="95" y="466"/>
                  <a:pt x="91" y="468"/>
                  <a:pt x="89" y="469"/>
                </a:cubicBezTo>
                <a:cubicBezTo>
                  <a:pt x="89" y="472"/>
                  <a:pt x="89" y="479"/>
                  <a:pt x="90" y="481"/>
                </a:cubicBezTo>
                <a:cubicBezTo>
                  <a:pt x="95" y="486"/>
                  <a:pt x="142" y="533"/>
                  <a:pt x="142" y="533"/>
                </a:cubicBezTo>
                <a:cubicBezTo>
                  <a:pt x="154" y="545"/>
                  <a:pt x="164" y="555"/>
                  <a:pt x="166" y="557"/>
                </a:cubicBezTo>
                <a:cubicBezTo>
                  <a:pt x="167" y="558"/>
                  <a:pt x="169" y="558"/>
                  <a:pt x="172" y="558"/>
                </a:cubicBezTo>
                <a:cubicBezTo>
                  <a:pt x="175" y="558"/>
                  <a:pt x="177" y="558"/>
                  <a:pt x="178" y="557"/>
                </a:cubicBezTo>
                <a:cubicBezTo>
                  <a:pt x="179" y="556"/>
                  <a:pt x="183" y="551"/>
                  <a:pt x="187" y="545"/>
                </a:cubicBezTo>
                <a:cubicBezTo>
                  <a:pt x="204" y="521"/>
                  <a:pt x="241" y="472"/>
                  <a:pt x="262" y="451"/>
                </a:cubicBezTo>
                <a:cubicBezTo>
                  <a:pt x="275" y="438"/>
                  <a:pt x="287" y="428"/>
                  <a:pt x="299" y="417"/>
                </a:cubicBezTo>
                <a:cubicBezTo>
                  <a:pt x="309" y="409"/>
                  <a:pt x="318" y="401"/>
                  <a:pt x="329" y="392"/>
                </a:cubicBezTo>
                <a:cubicBezTo>
                  <a:pt x="330" y="390"/>
                  <a:pt x="332" y="390"/>
                  <a:pt x="333" y="39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126"/>
          <p:cNvSpPr>
            <a:spLocks noEditPoints="1"/>
          </p:cNvSpPr>
          <p:nvPr/>
        </p:nvSpPr>
        <p:spPr bwMode="auto">
          <a:xfrm>
            <a:off x="9730106" y="2228513"/>
            <a:ext cx="725159" cy="733508"/>
          </a:xfrm>
          <a:custGeom>
            <a:avLst/>
            <a:gdLst>
              <a:gd name="T0" fmla="*/ 703 w 703"/>
              <a:gd name="T1" fmla="*/ 393 h 711"/>
              <a:gd name="T2" fmla="*/ 696 w 703"/>
              <a:gd name="T3" fmla="*/ 325 h 711"/>
              <a:gd name="T4" fmla="*/ 596 w 703"/>
              <a:gd name="T5" fmla="*/ 218 h 711"/>
              <a:gd name="T6" fmla="*/ 555 w 703"/>
              <a:gd name="T7" fmla="*/ 158 h 711"/>
              <a:gd name="T8" fmla="*/ 555 w 703"/>
              <a:gd name="T9" fmla="*/ 246 h 711"/>
              <a:gd name="T10" fmla="*/ 644 w 703"/>
              <a:gd name="T11" fmla="*/ 325 h 711"/>
              <a:gd name="T12" fmla="*/ 420 w 703"/>
              <a:gd name="T13" fmla="*/ 257 h 711"/>
              <a:gd name="T14" fmla="*/ 400 w 703"/>
              <a:gd name="T15" fmla="*/ 206 h 711"/>
              <a:gd name="T16" fmla="*/ 355 w 703"/>
              <a:gd name="T17" fmla="*/ 0 h 711"/>
              <a:gd name="T18" fmla="*/ 305 w 703"/>
              <a:gd name="T19" fmla="*/ 202 h 711"/>
              <a:gd name="T20" fmla="*/ 285 w 703"/>
              <a:gd name="T21" fmla="*/ 257 h 711"/>
              <a:gd name="T22" fmla="*/ 7 w 703"/>
              <a:gd name="T23" fmla="*/ 325 h 711"/>
              <a:gd name="T24" fmla="*/ 0 w 703"/>
              <a:gd name="T25" fmla="*/ 393 h 711"/>
              <a:gd name="T26" fmla="*/ 0 w 703"/>
              <a:gd name="T27" fmla="*/ 395 h 711"/>
              <a:gd name="T28" fmla="*/ 1 w 703"/>
              <a:gd name="T29" fmla="*/ 397 h 711"/>
              <a:gd name="T30" fmla="*/ 68 w 703"/>
              <a:gd name="T31" fmla="*/ 518 h 711"/>
              <a:gd name="T32" fmla="*/ 142 w 703"/>
              <a:gd name="T33" fmla="*/ 704 h 711"/>
              <a:gd name="T34" fmla="*/ 156 w 703"/>
              <a:gd name="T35" fmla="*/ 704 h 711"/>
              <a:gd name="T36" fmla="*/ 548 w 703"/>
              <a:gd name="T37" fmla="*/ 454 h 711"/>
              <a:gd name="T38" fmla="*/ 555 w 703"/>
              <a:gd name="T39" fmla="*/ 711 h 711"/>
              <a:gd name="T40" fmla="*/ 562 w 703"/>
              <a:gd name="T41" fmla="*/ 518 h 711"/>
              <a:gd name="T42" fmla="*/ 642 w 703"/>
              <a:gd name="T43" fmla="*/ 515 h 711"/>
              <a:gd name="T44" fmla="*/ 702 w 703"/>
              <a:gd name="T45" fmla="*/ 396 h 711"/>
              <a:gd name="T46" fmla="*/ 703 w 703"/>
              <a:gd name="T47" fmla="*/ 395 h 711"/>
              <a:gd name="T48" fmla="*/ 525 w 703"/>
              <a:gd name="T49" fmla="*/ 202 h 711"/>
              <a:gd name="T50" fmla="*/ 585 w 703"/>
              <a:gd name="T51" fmla="*/ 202 h 711"/>
              <a:gd name="T52" fmla="*/ 275 w 703"/>
              <a:gd name="T53" fmla="*/ 106 h 711"/>
              <a:gd name="T54" fmla="*/ 435 w 703"/>
              <a:gd name="T55" fmla="*/ 106 h 711"/>
              <a:gd name="T56" fmla="*/ 389 w 703"/>
              <a:gd name="T57" fmla="*/ 197 h 711"/>
              <a:gd name="T58" fmla="*/ 275 w 703"/>
              <a:gd name="T59" fmla="*/ 106 h 711"/>
              <a:gd name="T60" fmla="*/ 318 w 703"/>
              <a:gd name="T61" fmla="*/ 258 h 711"/>
              <a:gd name="T62" fmla="*/ 355 w 703"/>
              <a:gd name="T63" fmla="*/ 220 h 711"/>
              <a:gd name="T64" fmla="*/ 387 w 703"/>
              <a:gd name="T65" fmla="*/ 258 h 711"/>
              <a:gd name="T66" fmla="*/ 523 w 703"/>
              <a:gd name="T67" fmla="*/ 325 h 711"/>
              <a:gd name="T68" fmla="*/ 288 w 703"/>
              <a:gd name="T69" fmla="*/ 271 h 711"/>
              <a:gd name="T70" fmla="*/ 689 w 703"/>
              <a:gd name="T71" fmla="*/ 339 h 711"/>
              <a:gd name="T72" fmla="*/ 14 w 703"/>
              <a:gd name="T73" fmla="*/ 386 h 711"/>
              <a:gd name="T74" fmla="*/ 631 w 703"/>
              <a:gd name="T75" fmla="*/ 504 h 711"/>
              <a:gd name="T76" fmla="*/ 562 w 703"/>
              <a:gd name="T77" fmla="*/ 447 h 711"/>
              <a:gd name="T78" fmla="*/ 149 w 703"/>
              <a:gd name="T79" fmla="*/ 440 h 711"/>
              <a:gd name="T80" fmla="*/ 142 w 703"/>
              <a:gd name="T81" fmla="*/ 504 h 711"/>
              <a:gd name="T82" fmla="*/ 19 w 703"/>
              <a:gd name="T83" fmla="*/ 400 h 711"/>
              <a:gd name="T84" fmla="*/ 631 w 703"/>
              <a:gd name="T85" fmla="*/ 504 h 7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03" h="711">
                <a:moveTo>
                  <a:pt x="703" y="395"/>
                </a:moveTo>
                <a:cubicBezTo>
                  <a:pt x="703" y="394"/>
                  <a:pt x="703" y="394"/>
                  <a:pt x="703" y="393"/>
                </a:cubicBezTo>
                <a:cubicBezTo>
                  <a:pt x="703" y="332"/>
                  <a:pt x="703" y="332"/>
                  <a:pt x="703" y="332"/>
                </a:cubicBezTo>
                <a:cubicBezTo>
                  <a:pt x="703" y="328"/>
                  <a:pt x="700" y="325"/>
                  <a:pt x="696" y="325"/>
                </a:cubicBezTo>
                <a:cubicBezTo>
                  <a:pt x="658" y="325"/>
                  <a:pt x="658" y="325"/>
                  <a:pt x="658" y="325"/>
                </a:cubicBezTo>
                <a:cubicBezTo>
                  <a:pt x="656" y="274"/>
                  <a:pt x="626" y="232"/>
                  <a:pt x="596" y="218"/>
                </a:cubicBezTo>
                <a:cubicBezTo>
                  <a:pt x="598" y="213"/>
                  <a:pt x="599" y="208"/>
                  <a:pt x="599" y="202"/>
                </a:cubicBezTo>
                <a:cubicBezTo>
                  <a:pt x="599" y="178"/>
                  <a:pt x="579" y="158"/>
                  <a:pt x="555" y="158"/>
                </a:cubicBezTo>
                <a:cubicBezTo>
                  <a:pt x="530" y="158"/>
                  <a:pt x="511" y="178"/>
                  <a:pt x="511" y="202"/>
                </a:cubicBezTo>
                <a:cubicBezTo>
                  <a:pt x="511" y="226"/>
                  <a:pt x="530" y="246"/>
                  <a:pt x="555" y="246"/>
                </a:cubicBezTo>
                <a:cubicBezTo>
                  <a:pt x="568" y="246"/>
                  <a:pt x="580" y="240"/>
                  <a:pt x="589" y="230"/>
                </a:cubicBezTo>
                <a:cubicBezTo>
                  <a:pt x="616" y="242"/>
                  <a:pt x="642" y="278"/>
                  <a:pt x="644" y="325"/>
                </a:cubicBezTo>
                <a:cubicBezTo>
                  <a:pt x="537" y="325"/>
                  <a:pt x="537" y="325"/>
                  <a:pt x="537" y="325"/>
                </a:cubicBezTo>
                <a:cubicBezTo>
                  <a:pt x="524" y="276"/>
                  <a:pt x="457" y="264"/>
                  <a:pt x="420" y="257"/>
                </a:cubicBezTo>
                <a:cubicBezTo>
                  <a:pt x="413" y="256"/>
                  <a:pt x="404" y="254"/>
                  <a:pt x="400" y="253"/>
                </a:cubicBezTo>
                <a:cubicBezTo>
                  <a:pt x="399" y="244"/>
                  <a:pt x="400" y="222"/>
                  <a:pt x="400" y="206"/>
                </a:cubicBezTo>
                <a:cubicBezTo>
                  <a:pt x="430" y="187"/>
                  <a:pt x="449" y="149"/>
                  <a:pt x="449" y="106"/>
                </a:cubicBezTo>
                <a:cubicBezTo>
                  <a:pt x="449" y="45"/>
                  <a:pt x="409" y="0"/>
                  <a:pt x="355" y="0"/>
                </a:cubicBezTo>
                <a:cubicBezTo>
                  <a:pt x="302" y="0"/>
                  <a:pt x="261" y="45"/>
                  <a:pt x="261" y="106"/>
                </a:cubicBezTo>
                <a:cubicBezTo>
                  <a:pt x="261" y="147"/>
                  <a:pt x="279" y="182"/>
                  <a:pt x="305" y="202"/>
                </a:cubicBezTo>
                <a:cubicBezTo>
                  <a:pt x="306" y="218"/>
                  <a:pt x="306" y="243"/>
                  <a:pt x="305" y="253"/>
                </a:cubicBezTo>
                <a:cubicBezTo>
                  <a:pt x="301" y="254"/>
                  <a:pt x="293" y="256"/>
                  <a:pt x="285" y="257"/>
                </a:cubicBezTo>
                <a:cubicBezTo>
                  <a:pt x="248" y="264"/>
                  <a:pt x="182" y="276"/>
                  <a:pt x="168" y="325"/>
                </a:cubicBezTo>
                <a:cubicBezTo>
                  <a:pt x="7" y="325"/>
                  <a:pt x="7" y="325"/>
                  <a:pt x="7" y="325"/>
                </a:cubicBezTo>
                <a:cubicBezTo>
                  <a:pt x="3" y="325"/>
                  <a:pt x="0" y="328"/>
                  <a:pt x="0" y="332"/>
                </a:cubicBezTo>
                <a:cubicBezTo>
                  <a:pt x="0" y="393"/>
                  <a:pt x="0" y="393"/>
                  <a:pt x="0" y="393"/>
                </a:cubicBezTo>
                <a:cubicBezTo>
                  <a:pt x="0" y="394"/>
                  <a:pt x="0" y="394"/>
                  <a:pt x="0" y="395"/>
                </a:cubicBezTo>
                <a:cubicBezTo>
                  <a:pt x="0" y="395"/>
                  <a:pt x="0" y="395"/>
                  <a:pt x="0" y="395"/>
                </a:cubicBezTo>
                <a:cubicBezTo>
                  <a:pt x="1" y="396"/>
                  <a:pt x="1" y="396"/>
                  <a:pt x="1" y="396"/>
                </a:cubicBezTo>
                <a:cubicBezTo>
                  <a:pt x="1" y="397"/>
                  <a:pt x="1" y="397"/>
                  <a:pt x="1" y="397"/>
                </a:cubicBezTo>
                <a:cubicBezTo>
                  <a:pt x="62" y="515"/>
                  <a:pt x="62" y="515"/>
                  <a:pt x="62" y="515"/>
                </a:cubicBezTo>
                <a:cubicBezTo>
                  <a:pt x="63" y="517"/>
                  <a:pt x="65" y="518"/>
                  <a:pt x="68" y="518"/>
                </a:cubicBezTo>
                <a:cubicBezTo>
                  <a:pt x="142" y="518"/>
                  <a:pt x="142" y="518"/>
                  <a:pt x="142" y="518"/>
                </a:cubicBezTo>
                <a:cubicBezTo>
                  <a:pt x="142" y="704"/>
                  <a:pt x="142" y="704"/>
                  <a:pt x="142" y="704"/>
                </a:cubicBezTo>
                <a:cubicBezTo>
                  <a:pt x="142" y="708"/>
                  <a:pt x="145" y="711"/>
                  <a:pt x="149" y="711"/>
                </a:cubicBezTo>
                <a:cubicBezTo>
                  <a:pt x="153" y="711"/>
                  <a:pt x="156" y="708"/>
                  <a:pt x="156" y="704"/>
                </a:cubicBezTo>
                <a:cubicBezTo>
                  <a:pt x="156" y="454"/>
                  <a:pt x="156" y="454"/>
                  <a:pt x="156" y="454"/>
                </a:cubicBezTo>
                <a:cubicBezTo>
                  <a:pt x="548" y="454"/>
                  <a:pt x="548" y="454"/>
                  <a:pt x="548" y="454"/>
                </a:cubicBezTo>
                <a:cubicBezTo>
                  <a:pt x="548" y="704"/>
                  <a:pt x="548" y="704"/>
                  <a:pt x="548" y="704"/>
                </a:cubicBezTo>
                <a:cubicBezTo>
                  <a:pt x="548" y="708"/>
                  <a:pt x="551" y="711"/>
                  <a:pt x="555" y="711"/>
                </a:cubicBezTo>
                <a:cubicBezTo>
                  <a:pt x="559" y="711"/>
                  <a:pt x="562" y="708"/>
                  <a:pt x="562" y="704"/>
                </a:cubicBezTo>
                <a:cubicBezTo>
                  <a:pt x="562" y="518"/>
                  <a:pt x="562" y="518"/>
                  <a:pt x="562" y="518"/>
                </a:cubicBezTo>
                <a:cubicBezTo>
                  <a:pt x="635" y="518"/>
                  <a:pt x="635" y="518"/>
                  <a:pt x="635" y="518"/>
                </a:cubicBezTo>
                <a:cubicBezTo>
                  <a:pt x="638" y="518"/>
                  <a:pt x="640" y="517"/>
                  <a:pt x="642" y="515"/>
                </a:cubicBezTo>
                <a:cubicBezTo>
                  <a:pt x="702" y="397"/>
                  <a:pt x="702" y="397"/>
                  <a:pt x="702" y="397"/>
                </a:cubicBezTo>
                <a:cubicBezTo>
                  <a:pt x="702" y="397"/>
                  <a:pt x="702" y="397"/>
                  <a:pt x="702" y="396"/>
                </a:cubicBezTo>
                <a:cubicBezTo>
                  <a:pt x="703" y="396"/>
                  <a:pt x="703" y="396"/>
                  <a:pt x="703" y="395"/>
                </a:cubicBezTo>
                <a:cubicBezTo>
                  <a:pt x="703" y="395"/>
                  <a:pt x="703" y="395"/>
                  <a:pt x="703" y="395"/>
                </a:cubicBezTo>
                <a:close/>
                <a:moveTo>
                  <a:pt x="555" y="232"/>
                </a:moveTo>
                <a:cubicBezTo>
                  <a:pt x="538" y="232"/>
                  <a:pt x="525" y="218"/>
                  <a:pt x="525" y="202"/>
                </a:cubicBezTo>
                <a:cubicBezTo>
                  <a:pt x="525" y="185"/>
                  <a:pt x="538" y="172"/>
                  <a:pt x="555" y="172"/>
                </a:cubicBezTo>
                <a:cubicBezTo>
                  <a:pt x="571" y="172"/>
                  <a:pt x="585" y="185"/>
                  <a:pt x="585" y="202"/>
                </a:cubicBezTo>
                <a:cubicBezTo>
                  <a:pt x="585" y="218"/>
                  <a:pt x="571" y="232"/>
                  <a:pt x="555" y="232"/>
                </a:cubicBezTo>
                <a:close/>
                <a:moveTo>
                  <a:pt x="275" y="106"/>
                </a:moveTo>
                <a:cubicBezTo>
                  <a:pt x="275" y="53"/>
                  <a:pt x="310" y="14"/>
                  <a:pt x="355" y="14"/>
                </a:cubicBezTo>
                <a:cubicBezTo>
                  <a:pt x="401" y="14"/>
                  <a:pt x="435" y="53"/>
                  <a:pt x="435" y="106"/>
                </a:cubicBezTo>
                <a:cubicBezTo>
                  <a:pt x="435" y="145"/>
                  <a:pt x="418" y="179"/>
                  <a:pt x="392" y="195"/>
                </a:cubicBezTo>
                <a:cubicBezTo>
                  <a:pt x="390" y="195"/>
                  <a:pt x="389" y="196"/>
                  <a:pt x="389" y="197"/>
                </a:cubicBezTo>
                <a:cubicBezTo>
                  <a:pt x="378" y="203"/>
                  <a:pt x="367" y="206"/>
                  <a:pt x="355" y="206"/>
                </a:cubicBezTo>
                <a:cubicBezTo>
                  <a:pt x="311" y="206"/>
                  <a:pt x="275" y="161"/>
                  <a:pt x="275" y="106"/>
                </a:cubicBezTo>
                <a:close/>
                <a:moveTo>
                  <a:pt x="288" y="271"/>
                </a:moveTo>
                <a:cubicBezTo>
                  <a:pt x="308" y="267"/>
                  <a:pt x="317" y="266"/>
                  <a:pt x="318" y="258"/>
                </a:cubicBezTo>
                <a:cubicBezTo>
                  <a:pt x="320" y="250"/>
                  <a:pt x="320" y="226"/>
                  <a:pt x="319" y="211"/>
                </a:cubicBezTo>
                <a:cubicBezTo>
                  <a:pt x="330" y="217"/>
                  <a:pt x="342" y="220"/>
                  <a:pt x="355" y="220"/>
                </a:cubicBezTo>
                <a:cubicBezTo>
                  <a:pt x="366" y="220"/>
                  <a:pt x="376" y="218"/>
                  <a:pt x="386" y="214"/>
                </a:cubicBezTo>
                <a:cubicBezTo>
                  <a:pt x="386" y="228"/>
                  <a:pt x="385" y="251"/>
                  <a:pt x="387" y="258"/>
                </a:cubicBezTo>
                <a:cubicBezTo>
                  <a:pt x="389" y="266"/>
                  <a:pt x="397" y="267"/>
                  <a:pt x="418" y="271"/>
                </a:cubicBezTo>
                <a:cubicBezTo>
                  <a:pt x="452" y="277"/>
                  <a:pt x="509" y="288"/>
                  <a:pt x="523" y="325"/>
                </a:cubicBezTo>
                <a:cubicBezTo>
                  <a:pt x="183" y="325"/>
                  <a:pt x="183" y="325"/>
                  <a:pt x="183" y="325"/>
                </a:cubicBezTo>
                <a:cubicBezTo>
                  <a:pt x="197" y="288"/>
                  <a:pt x="253" y="277"/>
                  <a:pt x="288" y="271"/>
                </a:cubicBezTo>
                <a:close/>
                <a:moveTo>
                  <a:pt x="14" y="339"/>
                </a:moveTo>
                <a:cubicBezTo>
                  <a:pt x="689" y="339"/>
                  <a:pt x="689" y="339"/>
                  <a:pt x="689" y="339"/>
                </a:cubicBezTo>
                <a:cubicBezTo>
                  <a:pt x="689" y="386"/>
                  <a:pt x="689" y="386"/>
                  <a:pt x="689" y="386"/>
                </a:cubicBezTo>
                <a:cubicBezTo>
                  <a:pt x="14" y="386"/>
                  <a:pt x="14" y="386"/>
                  <a:pt x="14" y="386"/>
                </a:cubicBezTo>
                <a:lnTo>
                  <a:pt x="14" y="339"/>
                </a:lnTo>
                <a:close/>
                <a:moveTo>
                  <a:pt x="631" y="504"/>
                </a:moveTo>
                <a:cubicBezTo>
                  <a:pt x="562" y="504"/>
                  <a:pt x="562" y="504"/>
                  <a:pt x="562" y="504"/>
                </a:cubicBezTo>
                <a:cubicBezTo>
                  <a:pt x="562" y="447"/>
                  <a:pt x="562" y="447"/>
                  <a:pt x="562" y="447"/>
                </a:cubicBezTo>
                <a:cubicBezTo>
                  <a:pt x="562" y="443"/>
                  <a:pt x="559" y="440"/>
                  <a:pt x="555" y="440"/>
                </a:cubicBezTo>
                <a:cubicBezTo>
                  <a:pt x="149" y="440"/>
                  <a:pt x="149" y="440"/>
                  <a:pt x="149" y="440"/>
                </a:cubicBezTo>
                <a:cubicBezTo>
                  <a:pt x="145" y="440"/>
                  <a:pt x="142" y="443"/>
                  <a:pt x="142" y="447"/>
                </a:cubicBezTo>
                <a:cubicBezTo>
                  <a:pt x="142" y="504"/>
                  <a:pt x="142" y="504"/>
                  <a:pt x="142" y="504"/>
                </a:cubicBezTo>
                <a:cubicBezTo>
                  <a:pt x="72" y="504"/>
                  <a:pt x="72" y="504"/>
                  <a:pt x="72" y="504"/>
                </a:cubicBezTo>
                <a:cubicBezTo>
                  <a:pt x="19" y="400"/>
                  <a:pt x="19" y="400"/>
                  <a:pt x="19" y="400"/>
                </a:cubicBezTo>
                <a:cubicBezTo>
                  <a:pt x="685" y="400"/>
                  <a:pt x="685" y="400"/>
                  <a:pt x="685" y="400"/>
                </a:cubicBezTo>
                <a:lnTo>
                  <a:pt x="63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149"/>
          <p:cNvSpPr>
            <a:spLocks noEditPoints="1"/>
          </p:cNvSpPr>
          <p:nvPr/>
        </p:nvSpPr>
        <p:spPr bwMode="auto">
          <a:xfrm>
            <a:off x="8721147" y="3634096"/>
            <a:ext cx="481849" cy="587445"/>
          </a:xfrm>
          <a:custGeom>
            <a:avLst/>
            <a:gdLst>
              <a:gd name="T0" fmla="*/ 463 w 467"/>
              <a:gd name="T1" fmla="*/ 291 h 569"/>
              <a:gd name="T2" fmla="*/ 452 w 467"/>
              <a:gd name="T3" fmla="*/ 291 h 569"/>
              <a:gd name="T4" fmla="*/ 359 w 467"/>
              <a:gd name="T5" fmla="*/ 291 h 569"/>
              <a:gd name="T6" fmla="*/ 348 w 467"/>
              <a:gd name="T7" fmla="*/ 291 h 569"/>
              <a:gd name="T8" fmla="*/ 394 w 467"/>
              <a:gd name="T9" fmla="*/ 233 h 569"/>
              <a:gd name="T10" fmla="*/ 348 w 467"/>
              <a:gd name="T11" fmla="*/ 176 h 569"/>
              <a:gd name="T12" fmla="*/ 406 w 467"/>
              <a:gd name="T13" fmla="*/ 222 h 569"/>
              <a:gd name="T14" fmla="*/ 463 w 467"/>
              <a:gd name="T15" fmla="*/ 176 h 569"/>
              <a:gd name="T16" fmla="*/ 417 w 467"/>
              <a:gd name="T17" fmla="*/ 233 h 569"/>
              <a:gd name="T18" fmla="*/ 340 w 467"/>
              <a:gd name="T19" fmla="*/ 3 h 569"/>
              <a:gd name="T20" fmla="*/ 282 w 467"/>
              <a:gd name="T21" fmla="*/ 50 h 569"/>
              <a:gd name="T22" fmla="*/ 224 w 467"/>
              <a:gd name="T23" fmla="*/ 3 h 569"/>
              <a:gd name="T24" fmla="*/ 271 w 467"/>
              <a:gd name="T25" fmla="*/ 61 h 569"/>
              <a:gd name="T26" fmla="*/ 224 w 467"/>
              <a:gd name="T27" fmla="*/ 119 h 569"/>
              <a:gd name="T28" fmla="*/ 236 w 467"/>
              <a:gd name="T29" fmla="*/ 119 h 569"/>
              <a:gd name="T30" fmla="*/ 328 w 467"/>
              <a:gd name="T31" fmla="*/ 119 h 569"/>
              <a:gd name="T32" fmla="*/ 340 w 467"/>
              <a:gd name="T33" fmla="*/ 119 h 569"/>
              <a:gd name="T34" fmla="*/ 293 w 467"/>
              <a:gd name="T35" fmla="*/ 61 h 569"/>
              <a:gd name="T36" fmla="*/ 340 w 467"/>
              <a:gd name="T37" fmla="*/ 3 h 569"/>
              <a:gd name="T38" fmla="*/ 108 w 467"/>
              <a:gd name="T39" fmla="*/ 348 h 569"/>
              <a:gd name="T40" fmla="*/ 15 w 467"/>
              <a:gd name="T41" fmla="*/ 348 h 569"/>
              <a:gd name="T42" fmla="*/ 3 w 467"/>
              <a:gd name="T43" fmla="*/ 359 h 569"/>
              <a:gd name="T44" fmla="*/ 3 w 467"/>
              <a:gd name="T45" fmla="*/ 452 h 569"/>
              <a:gd name="T46" fmla="*/ 9 w 467"/>
              <a:gd name="T47" fmla="*/ 466 h 569"/>
              <a:gd name="T48" fmla="*/ 61 w 467"/>
              <a:gd name="T49" fmla="*/ 417 h 569"/>
              <a:gd name="T50" fmla="*/ 113 w 467"/>
              <a:gd name="T51" fmla="*/ 466 h 569"/>
              <a:gd name="T52" fmla="*/ 119 w 467"/>
              <a:gd name="T53" fmla="*/ 452 h 569"/>
              <a:gd name="T54" fmla="*/ 119 w 467"/>
              <a:gd name="T55" fmla="*/ 359 h 569"/>
              <a:gd name="T56" fmla="*/ 332 w 467"/>
              <a:gd name="T57" fmla="*/ 509 h 569"/>
              <a:gd name="T58" fmla="*/ 212 w 467"/>
              <a:gd name="T59" fmla="*/ 509 h 569"/>
              <a:gd name="T60" fmla="*/ 264 w 467"/>
              <a:gd name="T61" fmla="*/ 374 h 569"/>
              <a:gd name="T62" fmla="*/ 42 w 467"/>
              <a:gd name="T63" fmla="*/ 254 h 569"/>
              <a:gd name="T64" fmla="*/ 26 w 467"/>
              <a:gd name="T65" fmla="*/ 254 h 569"/>
              <a:gd name="T66" fmla="*/ 26 w 467"/>
              <a:gd name="T67" fmla="*/ 131 h 569"/>
              <a:gd name="T68" fmla="*/ 27 w 467"/>
              <a:gd name="T69" fmla="*/ 130 h 569"/>
              <a:gd name="T70" fmla="*/ 28 w 467"/>
              <a:gd name="T71" fmla="*/ 128 h 569"/>
              <a:gd name="T72" fmla="*/ 30 w 467"/>
              <a:gd name="T73" fmla="*/ 126 h 569"/>
              <a:gd name="T74" fmla="*/ 32 w 467"/>
              <a:gd name="T75" fmla="*/ 125 h 569"/>
              <a:gd name="T76" fmla="*/ 34 w 467"/>
              <a:gd name="T77" fmla="*/ 125 h 569"/>
              <a:gd name="T78" fmla="*/ 34 w 467"/>
              <a:gd name="T79" fmla="*/ 125 h 569"/>
              <a:gd name="T80" fmla="*/ 34 w 467"/>
              <a:gd name="T81" fmla="*/ 125 h 569"/>
              <a:gd name="T82" fmla="*/ 163 w 467"/>
              <a:gd name="T83" fmla="*/ 133 h 569"/>
              <a:gd name="T84" fmla="*/ 53 w 467"/>
              <a:gd name="T85" fmla="*/ 141 h 569"/>
              <a:gd name="T86" fmla="*/ 280 w 467"/>
              <a:gd name="T87" fmla="*/ 371 h 569"/>
              <a:gd name="T88" fmla="*/ 332 w 467"/>
              <a:gd name="T89" fmla="*/ 509 h 569"/>
              <a:gd name="T90" fmla="*/ 272 w 467"/>
              <a:gd name="T91" fmla="*/ 466 h 569"/>
              <a:gd name="T92" fmla="*/ 272 w 467"/>
              <a:gd name="T93" fmla="*/ 553 h 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67" h="569">
                <a:moveTo>
                  <a:pt x="463" y="280"/>
                </a:moveTo>
                <a:cubicBezTo>
                  <a:pt x="467" y="283"/>
                  <a:pt x="467" y="288"/>
                  <a:pt x="463" y="291"/>
                </a:cubicBezTo>
                <a:cubicBezTo>
                  <a:pt x="462" y="293"/>
                  <a:pt x="460" y="294"/>
                  <a:pt x="458" y="294"/>
                </a:cubicBezTo>
                <a:cubicBezTo>
                  <a:pt x="456" y="294"/>
                  <a:pt x="454" y="293"/>
                  <a:pt x="452" y="291"/>
                </a:cubicBezTo>
                <a:cubicBezTo>
                  <a:pt x="406" y="245"/>
                  <a:pt x="406" y="245"/>
                  <a:pt x="406" y="245"/>
                </a:cubicBezTo>
                <a:cubicBezTo>
                  <a:pt x="359" y="291"/>
                  <a:pt x="359" y="291"/>
                  <a:pt x="359" y="291"/>
                </a:cubicBezTo>
                <a:cubicBezTo>
                  <a:pt x="358" y="293"/>
                  <a:pt x="356" y="294"/>
                  <a:pt x="354" y="294"/>
                </a:cubicBezTo>
                <a:cubicBezTo>
                  <a:pt x="352" y="294"/>
                  <a:pt x="349" y="293"/>
                  <a:pt x="348" y="291"/>
                </a:cubicBezTo>
                <a:cubicBezTo>
                  <a:pt x="345" y="288"/>
                  <a:pt x="345" y="283"/>
                  <a:pt x="348" y="280"/>
                </a:cubicBezTo>
                <a:cubicBezTo>
                  <a:pt x="394" y="233"/>
                  <a:pt x="394" y="233"/>
                  <a:pt x="394" y="233"/>
                </a:cubicBezTo>
                <a:cubicBezTo>
                  <a:pt x="348" y="187"/>
                  <a:pt x="348" y="187"/>
                  <a:pt x="348" y="187"/>
                </a:cubicBezTo>
                <a:cubicBezTo>
                  <a:pt x="345" y="184"/>
                  <a:pt x="345" y="179"/>
                  <a:pt x="348" y="176"/>
                </a:cubicBezTo>
                <a:cubicBezTo>
                  <a:pt x="351" y="173"/>
                  <a:pt x="356" y="173"/>
                  <a:pt x="359" y="176"/>
                </a:cubicBezTo>
                <a:cubicBezTo>
                  <a:pt x="406" y="222"/>
                  <a:pt x="406" y="222"/>
                  <a:pt x="406" y="222"/>
                </a:cubicBezTo>
                <a:cubicBezTo>
                  <a:pt x="452" y="176"/>
                  <a:pt x="452" y="176"/>
                  <a:pt x="452" y="176"/>
                </a:cubicBezTo>
                <a:cubicBezTo>
                  <a:pt x="455" y="173"/>
                  <a:pt x="460" y="173"/>
                  <a:pt x="463" y="176"/>
                </a:cubicBezTo>
                <a:cubicBezTo>
                  <a:pt x="467" y="179"/>
                  <a:pt x="467" y="184"/>
                  <a:pt x="463" y="187"/>
                </a:cubicBezTo>
                <a:cubicBezTo>
                  <a:pt x="417" y="233"/>
                  <a:pt x="417" y="233"/>
                  <a:pt x="417" y="233"/>
                </a:cubicBezTo>
                <a:lnTo>
                  <a:pt x="463" y="280"/>
                </a:lnTo>
                <a:close/>
                <a:moveTo>
                  <a:pt x="340" y="3"/>
                </a:moveTo>
                <a:cubicBezTo>
                  <a:pt x="337" y="0"/>
                  <a:pt x="332" y="0"/>
                  <a:pt x="328" y="3"/>
                </a:cubicBezTo>
                <a:cubicBezTo>
                  <a:pt x="282" y="50"/>
                  <a:pt x="282" y="50"/>
                  <a:pt x="282" y="50"/>
                </a:cubicBezTo>
                <a:cubicBezTo>
                  <a:pt x="236" y="3"/>
                  <a:pt x="236" y="3"/>
                  <a:pt x="236" y="3"/>
                </a:cubicBezTo>
                <a:cubicBezTo>
                  <a:pt x="232" y="0"/>
                  <a:pt x="227" y="0"/>
                  <a:pt x="224" y="3"/>
                </a:cubicBezTo>
                <a:cubicBezTo>
                  <a:pt x="221" y="6"/>
                  <a:pt x="221" y="12"/>
                  <a:pt x="224" y="15"/>
                </a:cubicBezTo>
                <a:cubicBezTo>
                  <a:pt x="271" y="61"/>
                  <a:pt x="271" y="61"/>
                  <a:pt x="271" y="61"/>
                </a:cubicBezTo>
                <a:cubicBezTo>
                  <a:pt x="224" y="108"/>
                  <a:pt x="224" y="108"/>
                  <a:pt x="224" y="108"/>
                </a:cubicBezTo>
                <a:cubicBezTo>
                  <a:pt x="221" y="111"/>
                  <a:pt x="221" y="116"/>
                  <a:pt x="224" y="119"/>
                </a:cubicBezTo>
                <a:cubicBezTo>
                  <a:pt x="226" y="120"/>
                  <a:pt x="228" y="121"/>
                  <a:pt x="230" y="121"/>
                </a:cubicBezTo>
                <a:cubicBezTo>
                  <a:pt x="232" y="121"/>
                  <a:pt x="234" y="120"/>
                  <a:pt x="236" y="119"/>
                </a:cubicBezTo>
                <a:cubicBezTo>
                  <a:pt x="282" y="72"/>
                  <a:pt x="282" y="72"/>
                  <a:pt x="282" y="72"/>
                </a:cubicBezTo>
                <a:cubicBezTo>
                  <a:pt x="328" y="119"/>
                  <a:pt x="328" y="119"/>
                  <a:pt x="328" y="119"/>
                </a:cubicBezTo>
                <a:cubicBezTo>
                  <a:pt x="330" y="120"/>
                  <a:pt x="332" y="121"/>
                  <a:pt x="334" y="121"/>
                </a:cubicBezTo>
                <a:cubicBezTo>
                  <a:pt x="336" y="121"/>
                  <a:pt x="338" y="120"/>
                  <a:pt x="340" y="119"/>
                </a:cubicBezTo>
                <a:cubicBezTo>
                  <a:pt x="343" y="116"/>
                  <a:pt x="343" y="111"/>
                  <a:pt x="340" y="108"/>
                </a:cubicBezTo>
                <a:cubicBezTo>
                  <a:pt x="293" y="61"/>
                  <a:pt x="293" y="61"/>
                  <a:pt x="293" y="61"/>
                </a:cubicBezTo>
                <a:cubicBezTo>
                  <a:pt x="340" y="15"/>
                  <a:pt x="340" y="15"/>
                  <a:pt x="340" y="15"/>
                </a:cubicBezTo>
                <a:cubicBezTo>
                  <a:pt x="343" y="12"/>
                  <a:pt x="343" y="6"/>
                  <a:pt x="340" y="3"/>
                </a:cubicBezTo>
                <a:close/>
                <a:moveTo>
                  <a:pt x="119" y="348"/>
                </a:moveTo>
                <a:cubicBezTo>
                  <a:pt x="116" y="345"/>
                  <a:pt x="111" y="345"/>
                  <a:pt x="108" y="348"/>
                </a:cubicBezTo>
                <a:cubicBezTo>
                  <a:pt x="61" y="394"/>
                  <a:pt x="61" y="394"/>
                  <a:pt x="61" y="394"/>
                </a:cubicBezTo>
                <a:cubicBezTo>
                  <a:pt x="15" y="348"/>
                  <a:pt x="15" y="348"/>
                  <a:pt x="15" y="348"/>
                </a:cubicBezTo>
                <a:cubicBezTo>
                  <a:pt x="11" y="345"/>
                  <a:pt x="6" y="345"/>
                  <a:pt x="3" y="348"/>
                </a:cubicBezTo>
                <a:cubicBezTo>
                  <a:pt x="0" y="351"/>
                  <a:pt x="0" y="356"/>
                  <a:pt x="3" y="359"/>
                </a:cubicBezTo>
                <a:cubicBezTo>
                  <a:pt x="50" y="406"/>
                  <a:pt x="50" y="406"/>
                  <a:pt x="50" y="406"/>
                </a:cubicBezTo>
                <a:cubicBezTo>
                  <a:pt x="3" y="452"/>
                  <a:pt x="3" y="452"/>
                  <a:pt x="3" y="452"/>
                </a:cubicBezTo>
                <a:cubicBezTo>
                  <a:pt x="0" y="455"/>
                  <a:pt x="0" y="460"/>
                  <a:pt x="3" y="463"/>
                </a:cubicBezTo>
                <a:cubicBezTo>
                  <a:pt x="5" y="465"/>
                  <a:pt x="7" y="466"/>
                  <a:pt x="9" y="466"/>
                </a:cubicBezTo>
                <a:cubicBezTo>
                  <a:pt x="11" y="466"/>
                  <a:pt x="13" y="465"/>
                  <a:pt x="15" y="463"/>
                </a:cubicBezTo>
                <a:cubicBezTo>
                  <a:pt x="61" y="417"/>
                  <a:pt x="61" y="417"/>
                  <a:pt x="61" y="417"/>
                </a:cubicBezTo>
                <a:cubicBezTo>
                  <a:pt x="108" y="463"/>
                  <a:pt x="108" y="463"/>
                  <a:pt x="108" y="463"/>
                </a:cubicBezTo>
                <a:cubicBezTo>
                  <a:pt x="109" y="465"/>
                  <a:pt x="111" y="466"/>
                  <a:pt x="113" y="466"/>
                </a:cubicBezTo>
                <a:cubicBezTo>
                  <a:pt x="115" y="466"/>
                  <a:pt x="117" y="465"/>
                  <a:pt x="119" y="463"/>
                </a:cubicBezTo>
                <a:cubicBezTo>
                  <a:pt x="122" y="460"/>
                  <a:pt x="122" y="455"/>
                  <a:pt x="119" y="452"/>
                </a:cubicBezTo>
                <a:cubicBezTo>
                  <a:pt x="72" y="406"/>
                  <a:pt x="72" y="406"/>
                  <a:pt x="72" y="406"/>
                </a:cubicBezTo>
                <a:cubicBezTo>
                  <a:pt x="119" y="359"/>
                  <a:pt x="119" y="359"/>
                  <a:pt x="119" y="359"/>
                </a:cubicBezTo>
                <a:cubicBezTo>
                  <a:pt x="122" y="356"/>
                  <a:pt x="122" y="351"/>
                  <a:pt x="119" y="348"/>
                </a:cubicBezTo>
                <a:close/>
                <a:moveTo>
                  <a:pt x="332" y="509"/>
                </a:moveTo>
                <a:cubicBezTo>
                  <a:pt x="332" y="542"/>
                  <a:pt x="305" y="569"/>
                  <a:pt x="272" y="569"/>
                </a:cubicBezTo>
                <a:cubicBezTo>
                  <a:pt x="239" y="569"/>
                  <a:pt x="212" y="542"/>
                  <a:pt x="212" y="509"/>
                </a:cubicBezTo>
                <a:cubicBezTo>
                  <a:pt x="212" y="479"/>
                  <a:pt x="235" y="454"/>
                  <a:pt x="264" y="450"/>
                </a:cubicBezTo>
                <a:cubicBezTo>
                  <a:pt x="264" y="374"/>
                  <a:pt x="264" y="374"/>
                  <a:pt x="264" y="374"/>
                </a:cubicBezTo>
                <a:cubicBezTo>
                  <a:pt x="42" y="152"/>
                  <a:pt x="42" y="152"/>
                  <a:pt x="42" y="152"/>
                </a:cubicBezTo>
                <a:cubicBezTo>
                  <a:pt x="42" y="254"/>
                  <a:pt x="42" y="254"/>
                  <a:pt x="42" y="254"/>
                </a:cubicBezTo>
                <a:cubicBezTo>
                  <a:pt x="42" y="258"/>
                  <a:pt x="39" y="262"/>
                  <a:pt x="34" y="262"/>
                </a:cubicBezTo>
                <a:cubicBezTo>
                  <a:pt x="30" y="262"/>
                  <a:pt x="26" y="258"/>
                  <a:pt x="26" y="254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2"/>
                  <a:pt x="26" y="132"/>
                  <a:pt x="26" y="131"/>
                </a:cubicBezTo>
                <a:cubicBezTo>
                  <a:pt x="26" y="131"/>
                  <a:pt x="26" y="131"/>
                  <a:pt x="27" y="131"/>
                </a:cubicBezTo>
                <a:cubicBezTo>
                  <a:pt x="27" y="130"/>
                  <a:pt x="27" y="130"/>
                  <a:pt x="27" y="130"/>
                </a:cubicBezTo>
                <a:cubicBezTo>
                  <a:pt x="27" y="130"/>
                  <a:pt x="27" y="129"/>
                  <a:pt x="27" y="129"/>
                </a:cubicBezTo>
                <a:cubicBezTo>
                  <a:pt x="27" y="129"/>
                  <a:pt x="27" y="129"/>
                  <a:pt x="28" y="128"/>
                </a:cubicBezTo>
                <a:cubicBezTo>
                  <a:pt x="28" y="128"/>
                  <a:pt x="29" y="127"/>
                  <a:pt x="30" y="126"/>
                </a:cubicBezTo>
                <a:cubicBezTo>
                  <a:pt x="30" y="126"/>
                  <a:pt x="30" y="126"/>
                  <a:pt x="30" y="126"/>
                </a:cubicBezTo>
                <a:cubicBezTo>
                  <a:pt x="31" y="126"/>
                  <a:pt x="31" y="126"/>
                  <a:pt x="31" y="126"/>
                </a:cubicBezTo>
                <a:cubicBezTo>
                  <a:pt x="31" y="125"/>
                  <a:pt x="32" y="125"/>
                  <a:pt x="32" y="125"/>
                </a:cubicBezTo>
                <a:cubicBezTo>
                  <a:pt x="32" y="125"/>
                  <a:pt x="32" y="125"/>
                  <a:pt x="33" y="125"/>
                </a:cubicBezTo>
                <a:cubicBezTo>
                  <a:pt x="33" y="125"/>
                  <a:pt x="34" y="125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155" y="125"/>
                  <a:pt x="155" y="125"/>
                  <a:pt x="155" y="125"/>
                </a:cubicBezTo>
                <a:cubicBezTo>
                  <a:pt x="159" y="125"/>
                  <a:pt x="163" y="129"/>
                  <a:pt x="163" y="133"/>
                </a:cubicBezTo>
                <a:cubicBezTo>
                  <a:pt x="163" y="137"/>
                  <a:pt x="159" y="141"/>
                  <a:pt x="155" y="141"/>
                </a:cubicBezTo>
                <a:cubicBezTo>
                  <a:pt x="53" y="141"/>
                  <a:pt x="53" y="141"/>
                  <a:pt x="53" y="141"/>
                </a:cubicBezTo>
                <a:cubicBezTo>
                  <a:pt x="278" y="365"/>
                  <a:pt x="278" y="365"/>
                  <a:pt x="278" y="365"/>
                </a:cubicBezTo>
                <a:cubicBezTo>
                  <a:pt x="279" y="367"/>
                  <a:pt x="280" y="369"/>
                  <a:pt x="280" y="371"/>
                </a:cubicBezTo>
                <a:cubicBezTo>
                  <a:pt x="280" y="450"/>
                  <a:pt x="280" y="450"/>
                  <a:pt x="280" y="450"/>
                </a:cubicBezTo>
                <a:cubicBezTo>
                  <a:pt x="309" y="454"/>
                  <a:pt x="332" y="479"/>
                  <a:pt x="332" y="509"/>
                </a:cubicBezTo>
                <a:close/>
                <a:moveTo>
                  <a:pt x="316" y="509"/>
                </a:moveTo>
                <a:cubicBezTo>
                  <a:pt x="316" y="485"/>
                  <a:pt x="296" y="466"/>
                  <a:pt x="272" y="466"/>
                </a:cubicBezTo>
                <a:cubicBezTo>
                  <a:pt x="248" y="466"/>
                  <a:pt x="228" y="485"/>
                  <a:pt x="228" y="509"/>
                </a:cubicBezTo>
                <a:cubicBezTo>
                  <a:pt x="228" y="533"/>
                  <a:pt x="248" y="553"/>
                  <a:pt x="272" y="553"/>
                </a:cubicBezTo>
                <a:cubicBezTo>
                  <a:pt x="296" y="553"/>
                  <a:pt x="316" y="533"/>
                  <a:pt x="316" y="50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2" name="Online Media 1" descr="MRI video for the &quot;Grandfather&quot; passage">
            <a:hlinkClick r:id="" action="ppaction://media"/>
            <a:extLst>
              <a:ext uri="{FF2B5EF4-FFF2-40B4-BE49-F238E27FC236}">
                <a16:creationId xmlns:a16="http://schemas.microsoft.com/office/drawing/2014/main" id="{F3BFEFB3-6E46-B22F-2667-CE5BCA8B787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740859"/>
            <a:ext cx="5894673" cy="442100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52CAD83-9B9C-489D-0989-17554F0E3920}"/>
              </a:ext>
            </a:extLst>
          </p:cNvPr>
          <p:cNvSpPr txBox="1">
            <a:spLocks/>
          </p:cNvSpPr>
          <p:nvPr/>
        </p:nvSpPr>
        <p:spPr>
          <a:xfrm>
            <a:off x="581921" y="515633"/>
            <a:ext cx="10363200" cy="817561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Unique Real-Time Challenge</a:t>
            </a:r>
          </a:p>
        </p:txBody>
      </p:sp>
      <p:sp>
        <p:nvSpPr>
          <p:cNvPr id="4" name="Text Placeholder 38">
            <a:extLst>
              <a:ext uri="{FF2B5EF4-FFF2-40B4-BE49-F238E27FC236}">
                <a16:creationId xmlns:a16="http://schemas.microsoft.com/office/drawing/2014/main" id="{AA11BCC9-A1A3-8954-39E2-920D6A4C8ACB}"/>
              </a:ext>
            </a:extLst>
          </p:cNvPr>
          <p:cNvSpPr txBox="1">
            <a:spLocks/>
          </p:cNvSpPr>
          <p:nvPr/>
        </p:nvSpPr>
        <p:spPr>
          <a:xfrm>
            <a:off x="581920" y="939088"/>
            <a:ext cx="9431757" cy="406400"/>
          </a:xfrm>
          <a:prstGeom prst="rect">
            <a:avLst/>
          </a:prstGeom>
        </p:spPr>
        <p:txBody>
          <a:bodyPr/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Very Challenging For Human Annotators</a:t>
            </a:r>
          </a:p>
        </p:txBody>
      </p:sp>
    </p:spTree>
    <p:extLst>
      <p:ext uri="{BB962C8B-B14F-4D97-AF65-F5344CB8AC3E}">
        <p14:creationId xmlns:p14="http://schemas.microsoft.com/office/powerpoint/2010/main" val="2923647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ame Side Corner Rectangle 4"/>
          <p:cNvSpPr/>
          <p:nvPr/>
        </p:nvSpPr>
        <p:spPr>
          <a:xfrm>
            <a:off x="2815016" y="2410216"/>
            <a:ext cx="914400" cy="271217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>
            <a:off x="3726620" y="1852488"/>
            <a:ext cx="914400" cy="32699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ound Same Side Corner Rectangle 6"/>
          <p:cNvSpPr/>
          <p:nvPr/>
        </p:nvSpPr>
        <p:spPr>
          <a:xfrm>
            <a:off x="4638225" y="2788503"/>
            <a:ext cx="914400" cy="233389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ound Same Side Corner Rectangle 7"/>
          <p:cNvSpPr/>
          <p:nvPr/>
        </p:nvSpPr>
        <p:spPr>
          <a:xfrm>
            <a:off x="1901827" y="434702"/>
            <a:ext cx="914400" cy="468769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Freeform 41"/>
          <p:cNvSpPr>
            <a:spLocks noChangeAspect="1" noEditPoints="1"/>
          </p:cNvSpPr>
          <p:nvPr/>
        </p:nvSpPr>
        <p:spPr bwMode="auto">
          <a:xfrm>
            <a:off x="4014082" y="4478144"/>
            <a:ext cx="339477" cy="411379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Freeform 147"/>
          <p:cNvSpPr>
            <a:spLocks noChangeAspect="1" noEditPoints="1"/>
          </p:cNvSpPr>
          <p:nvPr/>
        </p:nvSpPr>
        <p:spPr bwMode="auto">
          <a:xfrm>
            <a:off x="2196188" y="4478144"/>
            <a:ext cx="325677" cy="411379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Freeform 33"/>
          <p:cNvSpPr>
            <a:spLocks noChangeAspect="1" noEditPoints="1"/>
          </p:cNvSpPr>
          <p:nvPr/>
        </p:nvSpPr>
        <p:spPr bwMode="auto">
          <a:xfrm>
            <a:off x="3060467" y="4478144"/>
            <a:ext cx="423499" cy="411379"/>
          </a:xfrm>
          <a:custGeom>
            <a:avLst/>
            <a:gdLst>
              <a:gd name="T0" fmla="*/ 637 w 826"/>
              <a:gd name="T1" fmla="*/ 523 h 802"/>
              <a:gd name="T2" fmla="*/ 663 w 826"/>
              <a:gd name="T3" fmla="*/ 472 h 802"/>
              <a:gd name="T4" fmla="*/ 573 w 826"/>
              <a:gd name="T5" fmla="*/ 536 h 802"/>
              <a:gd name="T6" fmla="*/ 597 w 826"/>
              <a:gd name="T7" fmla="*/ 320 h 802"/>
              <a:gd name="T8" fmla="*/ 765 w 826"/>
              <a:gd name="T9" fmla="*/ 281 h 802"/>
              <a:gd name="T10" fmla="*/ 786 w 826"/>
              <a:gd name="T11" fmla="*/ 91 h 802"/>
              <a:gd name="T12" fmla="*/ 706 w 826"/>
              <a:gd name="T13" fmla="*/ 160 h 802"/>
              <a:gd name="T14" fmla="*/ 654 w 826"/>
              <a:gd name="T15" fmla="*/ 109 h 802"/>
              <a:gd name="T16" fmla="*/ 724 w 826"/>
              <a:gd name="T17" fmla="*/ 28 h 802"/>
              <a:gd name="T18" fmla="*/ 649 w 826"/>
              <a:gd name="T19" fmla="*/ 2 h 802"/>
              <a:gd name="T20" fmla="*/ 494 w 826"/>
              <a:gd name="T21" fmla="*/ 218 h 802"/>
              <a:gd name="T22" fmla="*/ 185 w 826"/>
              <a:gd name="T23" fmla="*/ 148 h 802"/>
              <a:gd name="T24" fmla="*/ 203 w 826"/>
              <a:gd name="T25" fmla="*/ 123 h 802"/>
              <a:gd name="T26" fmla="*/ 95 w 826"/>
              <a:gd name="T27" fmla="*/ 7 h 802"/>
              <a:gd name="T28" fmla="*/ 18 w 826"/>
              <a:gd name="T29" fmla="*/ 58 h 802"/>
              <a:gd name="T30" fmla="*/ 18 w 826"/>
              <a:gd name="T31" fmla="*/ 84 h 802"/>
              <a:gd name="T32" fmla="*/ 134 w 826"/>
              <a:gd name="T33" fmla="*/ 192 h 802"/>
              <a:gd name="T34" fmla="*/ 160 w 826"/>
              <a:gd name="T35" fmla="*/ 174 h 802"/>
              <a:gd name="T36" fmla="*/ 228 w 826"/>
              <a:gd name="T37" fmla="*/ 483 h 802"/>
              <a:gd name="T38" fmla="*/ 61 w 826"/>
              <a:gd name="T39" fmla="*/ 522 h 802"/>
              <a:gd name="T40" fmla="*/ 39 w 826"/>
              <a:gd name="T41" fmla="*/ 713 h 802"/>
              <a:gd name="T42" fmla="*/ 120 w 826"/>
              <a:gd name="T43" fmla="*/ 643 h 802"/>
              <a:gd name="T44" fmla="*/ 171 w 826"/>
              <a:gd name="T45" fmla="*/ 695 h 802"/>
              <a:gd name="T46" fmla="*/ 102 w 826"/>
              <a:gd name="T47" fmla="*/ 775 h 802"/>
              <a:gd name="T48" fmla="*/ 176 w 826"/>
              <a:gd name="T49" fmla="*/ 802 h 802"/>
              <a:gd name="T50" fmla="*/ 331 w 826"/>
              <a:gd name="T51" fmla="*/ 586 h 802"/>
              <a:gd name="T52" fmla="*/ 547 w 826"/>
              <a:gd name="T53" fmla="*/ 562 h 802"/>
              <a:gd name="T54" fmla="*/ 483 w 826"/>
              <a:gd name="T55" fmla="*/ 652 h 802"/>
              <a:gd name="T56" fmla="*/ 509 w 826"/>
              <a:gd name="T57" fmla="*/ 652 h 802"/>
              <a:gd name="T58" fmla="*/ 689 w 826"/>
              <a:gd name="T59" fmla="*/ 780 h 802"/>
              <a:gd name="T60" fmla="*/ 791 w 826"/>
              <a:gd name="T61" fmla="*/ 780 h 802"/>
              <a:gd name="T62" fmla="*/ 791 w 826"/>
              <a:gd name="T63" fmla="*/ 677 h 802"/>
              <a:gd name="T64" fmla="*/ 57 w 826"/>
              <a:gd name="T65" fmla="*/ 71 h 802"/>
              <a:gd name="T66" fmla="*/ 160 w 826"/>
              <a:gd name="T67" fmla="*/ 123 h 802"/>
              <a:gd name="T68" fmla="*/ 297 w 826"/>
              <a:gd name="T69" fmla="*/ 568 h 802"/>
              <a:gd name="T70" fmla="*/ 266 w 826"/>
              <a:gd name="T71" fmla="*/ 728 h 802"/>
              <a:gd name="T72" fmla="*/ 154 w 826"/>
              <a:gd name="T73" fmla="*/ 763 h 802"/>
              <a:gd name="T74" fmla="*/ 207 w 826"/>
              <a:gd name="T75" fmla="*/ 702 h 802"/>
              <a:gd name="T76" fmla="*/ 189 w 826"/>
              <a:gd name="T77" fmla="*/ 607 h 802"/>
              <a:gd name="T78" fmla="*/ 99 w 826"/>
              <a:gd name="T79" fmla="*/ 612 h 802"/>
              <a:gd name="T80" fmla="*/ 86 w 826"/>
              <a:gd name="T81" fmla="*/ 548 h 802"/>
              <a:gd name="T82" fmla="*/ 226 w 826"/>
              <a:gd name="T83" fmla="*/ 521 h 802"/>
              <a:gd name="T84" fmla="*/ 528 w 826"/>
              <a:gd name="T85" fmla="*/ 235 h 802"/>
              <a:gd name="T86" fmla="*/ 559 w 826"/>
              <a:gd name="T87" fmla="*/ 75 h 802"/>
              <a:gd name="T88" fmla="*/ 671 w 826"/>
              <a:gd name="T89" fmla="*/ 40 h 802"/>
              <a:gd name="T90" fmla="*/ 618 w 826"/>
              <a:gd name="T91" fmla="*/ 101 h 802"/>
              <a:gd name="T92" fmla="*/ 636 w 826"/>
              <a:gd name="T93" fmla="*/ 196 h 802"/>
              <a:gd name="T94" fmla="*/ 726 w 826"/>
              <a:gd name="T95" fmla="*/ 191 h 802"/>
              <a:gd name="T96" fmla="*/ 739 w 826"/>
              <a:gd name="T97" fmla="*/ 255 h 802"/>
              <a:gd name="T98" fmla="*/ 599 w 826"/>
              <a:gd name="T99" fmla="*/ 283 h 802"/>
              <a:gd name="T100" fmla="*/ 297 w 826"/>
              <a:gd name="T101" fmla="*/ 568 h 802"/>
              <a:gd name="T102" fmla="*/ 714 w 826"/>
              <a:gd name="T103" fmla="*/ 755 h 802"/>
              <a:gd name="T104" fmla="*/ 611 w 826"/>
              <a:gd name="T105" fmla="*/ 549 h 802"/>
              <a:gd name="T106" fmla="*/ 776 w 826"/>
              <a:gd name="T107" fmla="*/ 729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26" h="802">
                <a:moveTo>
                  <a:pt x="791" y="677"/>
                </a:moveTo>
                <a:cubicBezTo>
                  <a:pt x="637" y="523"/>
                  <a:pt x="637" y="523"/>
                  <a:pt x="637" y="523"/>
                </a:cubicBezTo>
                <a:cubicBezTo>
                  <a:pt x="663" y="498"/>
                  <a:pt x="663" y="498"/>
                  <a:pt x="663" y="498"/>
                </a:cubicBezTo>
                <a:cubicBezTo>
                  <a:pt x="670" y="490"/>
                  <a:pt x="670" y="479"/>
                  <a:pt x="663" y="472"/>
                </a:cubicBezTo>
                <a:cubicBezTo>
                  <a:pt x="656" y="465"/>
                  <a:pt x="644" y="465"/>
                  <a:pt x="637" y="472"/>
                </a:cubicBezTo>
                <a:cubicBezTo>
                  <a:pt x="573" y="536"/>
                  <a:pt x="573" y="536"/>
                  <a:pt x="573" y="536"/>
                </a:cubicBezTo>
                <a:cubicBezTo>
                  <a:pt x="477" y="440"/>
                  <a:pt x="477" y="440"/>
                  <a:pt x="477" y="440"/>
                </a:cubicBezTo>
                <a:cubicBezTo>
                  <a:pt x="597" y="320"/>
                  <a:pt x="597" y="320"/>
                  <a:pt x="597" y="320"/>
                </a:cubicBezTo>
                <a:cubicBezTo>
                  <a:pt x="614" y="326"/>
                  <a:pt x="631" y="329"/>
                  <a:pt x="649" y="329"/>
                </a:cubicBezTo>
                <a:cubicBezTo>
                  <a:pt x="693" y="329"/>
                  <a:pt x="734" y="312"/>
                  <a:pt x="765" y="281"/>
                </a:cubicBezTo>
                <a:cubicBezTo>
                  <a:pt x="812" y="234"/>
                  <a:pt x="826" y="163"/>
                  <a:pt x="800" y="102"/>
                </a:cubicBezTo>
                <a:cubicBezTo>
                  <a:pt x="797" y="96"/>
                  <a:pt x="792" y="92"/>
                  <a:pt x="786" y="91"/>
                </a:cubicBezTo>
                <a:cubicBezTo>
                  <a:pt x="780" y="90"/>
                  <a:pt x="774" y="92"/>
                  <a:pt x="770" y="96"/>
                </a:cubicBezTo>
                <a:cubicBezTo>
                  <a:pt x="706" y="160"/>
                  <a:pt x="706" y="160"/>
                  <a:pt x="706" y="160"/>
                </a:cubicBezTo>
                <a:cubicBezTo>
                  <a:pt x="654" y="160"/>
                  <a:pt x="654" y="160"/>
                  <a:pt x="654" y="160"/>
                </a:cubicBezTo>
                <a:cubicBezTo>
                  <a:pt x="654" y="109"/>
                  <a:pt x="654" y="109"/>
                  <a:pt x="654" y="109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23" y="40"/>
                  <a:pt x="725" y="34"/>
                  <a:pt x="724" y="28"/>
                </a:cubicBezTo>
                <a:cubicBezTo>
                  <a:pt x="722" y="22"/>
                  <a:pt x="718" y="17"/>
                  <a:pt x="713" y="15"/>
                </a:cubicBezTo>
                <a:cubicBezTo>
                  <a:pt x="692" y="6"/>
                  <a:pt x="671" y="2"/>
                  <a:pt x="649" y="2"/>
                </a:cubicBezTo>
                <a:cubicBezTo>
                  <a:pt x="605" y="2"/>
                  <a:pt x="564" y="19"/>
                  <a:pt x="533" y="50"/>
                </a:cubicBezTo>
                <a:cubicBezTo>
                  <a:pt x="489" y="94"/>
                  <a:pt x="474" y="159"/>
                  <a:pt x="494" y="218"/>
                </a:cubicBezTo>
                <a:cubicBezTo>
                  <a:pt x="374" y="337"/>
                  <a:pt x="374" y="337"/>
                  <a:pt x="374" y="337"/>
                </a:cubicBezTo>
                <a:cubicBezTo>
                  <a:pt x="185" y="148"/>
                  <a:pt x="185" y="148"/>
                  <a:pt x="185" y="148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201" y="132"/>
                  <a:pt x="203" y="128"/>
                  <a:pt x="203" y="123"/>
                </a:cubicBezTo>
                <a:cubicBezTo>
                  <a:pt x="203" y="118"/>
                  <a:pt x="201" y="113"/>
                  <a:pt x="198" y="110"/>
                </a:cubicBezTo>
                <a:cubicBezTo>
                  <a:pt x="95" y="7"/>
                  <a:pt x="95" y="7"/>
                  <a:pt x="95" y="7"/>
                </a:cubicBezTo>
                <a:cubicBezTo>
                  <a:pt x="88" y="0"/>
                  <a:pt x="77" y="0"/>
                  <a:pt x="70" y="7"/>
                </a:cubicBezTo>
                <a:cubicBezTo>
                  <a:pt x="18" y="58"/>
                  <a:pt x="18" y="58"/>
                  <a:pt x="18" y="58"/>
                </a:cubicBezTo>
                <a:cubicBezTo>
                  <a:pt x="15" y="62"/>
                  <a:pt x="13" y="66"/>
                  <a:pt x="13" y="71"/>
                </a:cubicBezTo>
                <a:cubicBezTo>
                  <a:pt x="13" y="76"/>
                  <a:pt x="15" y="81"/>
                  <a:pt x="18" y="84"/>
                </a:cubicBezTo>
                <a:cubicBezTo>
                  <a:pt x="121" y="187"/>
                  <a:pt x="121" y="187"/>
                  <a:pt x="121" y="187"/>
                </a:cubicBezTo>
                <a:cubicBezTo>
                  <a:pt x="124" y="191"/>
                  <a:pt x="129" y="192"/>
                  <a:pt x="134" y="192"/>
                </a:cubicBezTo>
                <a:cubicBezTo>
                  <a:pt x="138" y="192"/>
                  <a:pt x="143" y="191"/>
                  <a:pt x="147" y="187"/>
                </a:cubicBezTo>
                <a:cubicBezTo>
                  <a:pt x="160" y="174"/>
                  <a:pt x="160" y="174"/>
                  <a:pt x="160" y="174"/>
                </a:cubicBezTo>
                <a:cubicBezTo>
                  <a:pt x="348" y="363"/>
                  <a:pt x="348" y="363"/>
                  <a:pt x="348" y="363"/>
                </a:cubicBezTo>
                <a:cubicBezTo>
                  <a:pt x="228" y="483"/>
                  <a:pt x="228" y="483"/>
                  <a:pt x="228" y="483"/>
                </a:cubicBezTo>
                <a:cubicBezTo>
                  <a:pt x="212" y="477"/>
                  <a:pt x="194" y="475"/>
                  <a:pt x="176" y="475"/>
                </a:cubicBezTo>
                <a:cubicBezTo>
                  <a:pt x="133" y="475"/>
                  <a:pt x="91" y="492"/>
                  <a:pt x="61" y="522"/>
                </a:cubicBezTo>
                <a:cubicBezTo>
                  <a:pt x="13" y="570"/>
                  <a:pt x="0" y="640"/>
                  <a:pt x="26" y="702"/>
                </a:cubicBezTo>
                <a:cubicBezTo>
                  <a:pt x="28" y="707"/>
                  <a:pt x="33" y="711"/>
                  <a:pt x="39" y="713"/>
                </a:cubicBezTo>
                <a:cubicBezTo>
                  <a:pt x="45" y="714"/>
                  <a:pt x="51" y="712"/>
                  <a:pt x="55" y="708"/>
                </a:cubicBezTo>
                <a:cubicBezTo>
                  <a:pt x="120" y="643"/>
                  <a:pt x="120" y="643"/>
                  <a:pt x="120" y="643"/>
                </a:cubicBezTo>
                <a:cubicBezTo>
                  <a:pt x="171" y="643"/>
                  <a:pt x="171" y="643"/>
                  <a:pt x="171" y="643"/>
                </a:cubicBezTo>
                <a:cubicBezTo>
                  <a:pt x="171" y="695"/>
                  <a:pt x="171" y="695"/>
                  <a:pt x="171" y="695"/>
                </a:cubicBezTo>
                <a:cubicBezTo>
                  <a:pt x="107" y="759"/>
                  <a:pt x="107" y="759"/>
                  <a:pt x="107" y="759"/>
                </a:cubicBezTo>
                <a:cubicBezTo>
                  <a:pt x="102" y="763"/>
                  <a:pt x="101" y="769"/>
                  <a:pt x="102" y="775"/>
                </a:cubicBezTo>
                <a:cubicBezTo>
                  <a:pt x="103" y="781"/>
                  <a:pt x="107" y="786"/>
                  <a:pt x="113" y="789"/>
                </a:cubicBezTo>
                <a:cubicBezTo>
                  <a:pt x="133" y="797"/>
                  <a:pt x="154" y="802"/>
                  <a:pt x="176" y="802"/>
                </a:cubicBezTo>
                <a:cubicBezTo>
                  <a:pt x="220" y="802"/>
                  <a:pt x="261" y="785"/>
                  <a:pt x="292" y="754"/>
                </a:cubicBezTo>
                <a:cubicBezTo>
                  <a:pt x="336" y="709"/>
                  <a:pt x="351" y="645"/>
                  <a:pt x="331" y="586"/>
                </a:cubicBezTo>
                <a:cubicBezTo>
                  <a:pt x="451" y="466"/>
                  <a:pt x="451" y="466"/>
                  <a:pt x="451" y="466"/>
                </a:cubicBezTo>
                <a:cubicBezTo>
                  <a:pt x="547" y="562"/>
                  <a:pt x="547" y="562"/>
                  <a:pt x="547" y="562"/>
                </a:cubicBezTo>
                <a:cubicBezTo>
                  <a:pt x="483" y="626"/>
                  <a:pt x="483" y="626"/>
                  <a:pt x="483" y="626"/>
                </a:cubicBezTo>
                <a:cubicBezTo>
                  <a:pt x="476" y="633"/>
                  <a:pt x="476" y="645"/>
                  <a:pt x="483" y="652"/>
                </a:cubicBezTo>
                <a:cubicBezTo>
                  <a:pt x="486" y="655"/>
                  <a:pt x="491" y="657"/>
                  <a:pt x="496" y="657"/>
                </a:cubicBezTo>
                <a:cubicBezTo>
                  <a:pt x="500" y="657"/>
                  <a:pt x="505" y="655"/>
                  <a:pt x="509" y="652"/>
                </a:cubicBezTo>
                <a:cubicBezTo>
                  <a:pt x="534" y="626"/>
                  <a:pt x="534" y="626"/>
                  <a:pt x="534" y="626"/>
                </a:cubicBezTo>
                <a:cubicBezTo>
                  <a:pt x="689" y="780"/>
                  <a:pt x="689" y="780"/>
                  <a:pt x="689" y="780"/>
                </a:cubicBezTo>
                <a:cubicBezTo>
                  <a:pt x="702" y="794"/>
                  <a:pt x="721" y="802"/>
                  <a:pt x="740" y="802"/>
                </a:cubicBezTo>
                <a:cubicBezTo>
                  <a:pt x="759" y="802"/>
                  <a:pt x="778" y="794"/>
                  <a:pt x="791" y="780"/>
                </a:cubicBezTo>
                <a:cubicBezTo>
                  <a:pt x="805" y="767"/>
                  <a:pt x="813" y="748"/>
                  <a:pt x="813" y="729"/>
                </a:cubicBezTo>
                <a:cubicBezTo>
                  <a:pt x="813" y="709"/>
                  <a:pt x="805" y="691"/>
                  <a:pt x="791" y="677"/>
                </a:cubicBezTo>
                <a:close/>
                <a:moveTo>
                  <a:pt x="134" y="148"/>
                </a:moveTo>
                <a:cubicBezTo>
                  <a:pt x="57" y="71"/>
                  <a:pt x="57" y="71"/>
                  <a:pt x="57" y="71"/>
                </a:cubicBezTo>
                <a:cubicBezTo>
                  <a:pt x="82" y="46"/>
                  <a:pt x="82" y="46"/>
                  <a:pt x="82" y="46"/>
                </a:cubicBezTo>
                <a:cubicBezTo>
                  <a:pt x="160" y="123"/>
                  <a:pt x="160" y="123"/>
                  <a:pt x="160" y="123"/>
                </a:cubicBezTo>
                <a:lnTo>
                  <a:pt x="134" y="148"/>
                </a:lnTo>
                <a:close/>
                <a:moveTo>
                  <a:pt x="297" y="568"/>
                </a:moveTo>
                <a:cubicBezTo>
                  <a:pt x="292" y="574"/>
                  <a:pt x="291" y="582"/>
                  <a:pt x="293" y="588"/>
                </a:cubicBezTo>
                <a:cubicBezTo>
                  <a:pt x="314" y="636"/>
                  <a:pt x="303" y="691"/>
                  <a:pt x="266" y="728"/>
                </a:cubicBezTo>
                <a:cubicBezTo>
                  <a:pt x="242" y="752"/>
                  <a:pt x="210" y="765"/>
                  <a:pt x="176" y="765"/>
                </a:cubicBezTo>
                <a:cubicBezTo>
                  <a:pt x="169" y="765"/>
                  <a:pt x="161" y="765"/>
                  <a:pt x="154" y="763"/>
                </a:cubicBezTo>
                <a:cubicBezTo>
                  <a:pt x="202" y="715"/>
                  <a:pt x="202" y="715"/>
                  <a:pt x="202" y="715"/>
                </a:cubicBezTo>
                <a:cubicBezTo>
                  <a:pt x="205" y="712"/>
                  <a:pt x="207" y="707"/>
                  <a:pt x="207" y="702"/>
                </a:cubicBezTo>
                <a:cubicBezTo>
                  <a:pt x="207" y="625"/>
                  <a:pt x="207" y="625"/>
                  <a:pt x="207" y="625"/>
                </a:cubicBezTo>
                <a:cubicBezTo>
                  <a:pt x="207" y="615"/>
                  <a:pt x="199" y="607"/>
                  <a:pt x="189" y="607"/>
                </a:cubicBezTo>
                <a:cubicBezTo>
                  <a:pt x="112" y="607"/>
                  <a:pt x="112" y="607"/>
                  <a:pt x="112" y="607"/>
                </a:cubicBezTo>
                <a:cubicBezTo>
                  <a:pt x="107" y="607"/>
                  <a:pt x="103" y="609"/>
                  <a:pt x="99" y="612"/>
                </a:cubicBezTo>
                <a:cubicBezTo>
                  <a:pt x="51" y="661"/>
                  <a:pt x="51" y="661"/>
                  <a:pt x="51" y="661"/>
                </a:cubicBezTo>
                <a:cubicBezTo>
                  <a:pt x="44" y="620"/>
                  <a:pt x="56" y="578"/>
                  <a:pt x="86" y="548"/>
                </a:cubicBezTo>
                <a:cubicBezTo>
                  <a:pt x="110" y="524"/>
                  <a:pt x="142" y="511"/>
                  <a:pt x="176" y="511"/>
                </a:cubicBezTo>
                <a:cubicBezTo>
                  <a:pt x="193" y="511"/>
                  <a:pt x="210" y="514"/>
                  <a:pt x="226" y="521"/>
                </a:cubicBezTo>
                <a:cubicBezTo>
                  <a:pt x="233" y="524"/>
                  <a:pt x="241" y="522"/>
                  <a:pt x="246" y="517"/>
                </a:cubicBezTo>
                <a:cubicBezTo>
                  <a:pt x="528" y="235"/>
                  <a:pt x="528" y="235"/>
                  <a:pt x="528" y="235"/>
                </a:cubicBezTo>
                <a:cubicBezTo>
                  <a:pt x="533" y="230"/>
                  <a:pt x="535" y="222"/>
                  <a:pt x="532" y="215"/>
                </a:cubicBezTo>
                <a:cubicBezTo>
                  <a:pt x="512" y="167"/>
                  <a:pt x="522" y="112"/>
                  <a:pt x="559" y="75"/>
                </a:cubicBezTo>
                <a:cubicBezTo>
                  <a:pt x="583" y="51"/>
                  <a:pt x="615" y="38"/>
                  <a:pt x="649" y="38"/>
                </a:cubicBezTo>
                <a:cubicBezTo>
                  <a:pt x="657" y="38"/>
                  <a:pt x="664" y="39"/>
                  <a:pt x="671" y="40"/>
                </a:cubicBezTo>
                <a:cubicBezTo>
                  <a:pt x="623" y="88"/>
                  <a:pt x="623" y="88"/>
                  <a:pt x="623" y="88"/>
                </a:cubicBezTo>
                <a:cubicBezTo>
                  <a:pt x="620" y="92"/>
                  <a:pt x="618" y="96"/>
                  <a:pt x="618" y="101"/>
                </a:cubicBezTo>
                <a:cubicBezTo>
                  <a:pt x="618" y="178"/>
                  <a:pt x="618" y="178"/>
                  <a:pt x="618" y="178"/>
                </a:cubicBezTo>
                <a:cubicBezTo>
                  <a:pt x="618" y="188"/>
                  <a:pt x="626" y="196"/>
                  <a:pt x="636" y="196"/>
                </a:cubicBezTo>
                <a:cubicBezTo>
                  <a:pt x="713" y="196"/>
                  <a:pt x="713" y="196"/>
                  <a:pt x="713" y="196"/>
                </a:cubicBezTo>
                <a:cubicBezTo>
                  <a:pt x="718" y="196"/>
                  <a:pt x="723" y="195"/>
                  <a:pt x="726" y="191"/>
                </a:cubicBezTo>
                <a:cubicBezTo>
                  <a:pt x="774" y="143"/>
                  <a:pt x="774" y="143"/>
                  <a:pt x="774" y="143"/>
                </a:cubicBezTo>
                <a:cubicBezTo>
                  <a:pt x="782" y="183"/>
                  <a:pt x="769" y="225"/>
                  <a:pt x="739" y="255"/>
                </a:cubicBezTo>
                <a:cubicBezTo>
                  <a:pt x="715" y="279"/>
                  <a:pt x="683" y="293"/>
                  <a:pt x="649" y="293"/>
                </a:cubicBezTo>
                <a:cubicBezTo>
                  <a:pt x="632" y="293"/>
                  <a:pt x="615" y="289"/>
                  <a:pt x="599" y="283"/>
                </a:cubicBezTo>
                <a:cubicBezTo>
                  <a:pt x="593" y="280"/>
                  <a:pt x="585" y="281"/>
                  <a:pt x="579" y="286"/>
                </a:cubicBezTo>
                <a:lnTo>
                  <a:pt x="297" y="568"/>
                </a:lnTo>
                <a:close/>
                <a:moveTo>
                  <a:pt x="766" y="755"/>
                </a:moveTo>
                <a:cubicBezTo>
                  <a:pt x="752" y="768"/>
                  <a:pt x="728" y="768"/>
                  <a:pt x="714" y="755"/>
                </a:cubicBezTo>
                <a:cubicBezTo>
                  <a:pt x="560" y="600"/>
                  <a:pt x="560" y="600"/>
                  <a:pt x="560" y="600"/>
                </a:cubicBezTo>
                <a:cubicBezTo>
                  <a:pt x="611" y="549"/>
                  <a:pt x="611" y="549"/>
                  <a:pt x="611" y="549"/>
                </a:cubicBezTo>
                <a:cubicBezTo>
                  <a:pt x="766" y="703"/>
                  <a:pt x="766" y="703"/>
                  <a:pt x="766" y="703"/>
                </a:cubicBezTo>
                <a:cubicBezTo>
                  <a:pt x="773" y="710"/>
                  <a:pt x="776" y="719"/>
                  <a:pt x="776" y="729"/>
                </a:cubicBezTo>
                <a:cubicBezTo>
                  <a:pt x="776" y="739"/>
                  <a:pt x="773" y="748"/>
                  <a:pt x="766" y="75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3" name="Freeform 21"/>
          <p:cNvSpPr>
            <a:spLocks noEditPoints="1"/>
          </p:cNvSpPr>
          <p:nvPr/>
        </p:nvSpPr>
        <p:spPr bwMode="auto">
          <a:xfrm>
            <a:off x="4890036" y="4478800"/>
            <a:ext cx="410779" cy="410067"/>
          </a:xfrm>
          <a:custGeom>
            <a:avLst/>
            <a:gdLst>
              <a:gd name="T0" fmla="*/ 350 w 800"/>
              <a:gd name="T1" fmla="*/ 639 h 798"/>
              <a:gd name="T2" fmla="*/ 270 w 800"/>
              <a:gd name="T3" fmla="*/ 719 h 798"/>
              <a:gd name="T4" fmla="*/ 350 w 800"/>
              <a:gd name="T5" fmla="*/ 798 h 798"/>
              <a:gd name="T6" fmla="*/ 430 w 800"/>
              <a:gd name="T7" fmla="*/ 719 h 798"/>
              <a:gd name="T8" fmla="*/ 350 w 800"/>
              <a:gd name="T9" fmla="*/ 639 h 798"/>
              <a:gd name="T10" fmla="*/ 350 w 800"/>
              <a:gd name="T11" fmla="*/ 763 h 798"/>
              <a:gd name="T12" fmla="*/ 306 w 800"/>
              <a:gd name="T13" fmla="*/ 719 h 798"/>
              <a:gd name="T14" fmla="*/ 350 w 800"/>
              <a:gd name="T15" fmla="*/ 674 h 798"/>
              <a:gd name="T16" fmla="*/ 394 w 800"/>
              <a:gd name="T17" fmla="*/ 719 h 798"/>
              <a:gd name="T18" fmla="*/ 350 w 800"/>
              <a:gd name="T19" fmla="*/ 763 h 798"/>
              <a:gd name="T20" fmla="*/ 600 w 800"/>
              <a:gd name="T21" fmla="*/ 639 h 798"/>
              <a:gd name="T22" fmla="*/ 520 w 800"/>
              <a:gd name="T23" fmla="*/ 719 h 798"/>
              <a:gd name="T24" fmla="*/ 600 w 800"/>
              <a:gd name="T25" fmla="*/ 798 h 798"/>
              <a:gd name="T26" fmla="*/ 680 w 800"/>
              <a:gd name="T27" fmla="*/ 719 h 798"/>
              <a:gd name="T28" fmla="*/ 600 w 800"/>
              <a:gd name="T29" fmla="*/ 639 h 798"/>
              <a:gd name="T30" fmla="*/ 600 w 800"/>
              <a:gd name="T31" fmla="*/ 763 h 798"/>
              <a:gd name="T32" fmla="*/ 556 w 800"/>
              <a:gd name="T33" fmla="*/ 719 h 798"/>
              <a:gd name="T34" fmla="*/ 600 w 800"/>
              <a:gd name="T35" fmla="*/ 674 h 798"/>
              <a:gd name="T36" fmla="*/ 645 w 800"/>
              <a:gd name="T37" fmla="*/ 719 h 798"/>
              <a:gd name="T38" fmla="*/ 600 w 800"/>
              <a:gd name="T39" fmla="*/ 763 h 798"/>
              <a:gd name="T40" fmla="*/ 796 w 800"/>
              <a:gd name="T41" fmla="*/ 202 h 798"/>
              <a:gd name="T42" fmla="*/ 782 w 800"/>
              <a:gd name="T43" fmla="*/ 195 h 798"/>
              <a:gd name="T44" fmla="*/ 182 w 800"/>
              <a:gd name="T45" fmla="*/ 195 h 798"/>
              <a:gd name="T46" fmla="*/ 132 w 800"/>
              <a:gd name="T47" fmla="*/ 13 h 798"/>
              <a:gd name="T48" fmla="*/ 132 w 800"/>
              <a:gd name="T49" fmla="*/ 12 h 798"/>
              <a:gd name="T50" fmla="*/ 130 w 800"/>
              <a:gd name="T51" fmla="*/ 8 h 798"/>
              <a:gd name="T52" fmla="*/ 128 w 800"/>
              <a:gd name="T53" fmla="*/ 6 h 798"/>
              <a:gd name="T54" fmla="*/ 126 w 800"/>
              <a:gd name="T55" fmla="*/ 3 h 798"/>
              <a:gd name="T56" fmla="*/ 123 w 800"/>
              <a:gd name="T57" fmla="*/ 2 h 798"/>
              <a:gd name="T58" fmla="*/ 120 w 800"/>
              <a:gd name="T59" fmla="*/ 0 h 798"/>
              <a:gd name="T60" fmla="*/ 116 w 800"/>
              <a:gd name="T61" fmla="*/ 0 h 798"/>
              <a:gd name="T62" fmla="*/ 115 w 800"/>
              <a:gd name="T63" fmla="*/ 0 h 798"/>
              <a:gd name="T64" fmla="*/ 17 w 800"/>
              <a:gd name="T65" fmla="*/ 0 h 798"/>
              <a:gd name="T66" fmla="*/ 0 w 800"/>
              <a:gd name="T67" fmla="*/ 17 h 798"/>
              <a:gd name="T68" fmla="*/ 17 w 800"/>
              <a:gd name="T69" fmla="*/ 35 h 798"/>
              <a:gd name="T70" fmla="*/ 102 w 800"/>
              <a:gd name="T71" fmla="*/ 35 h 798"/>
              <a:gd name="T72" fmla="*/ 151 w 800"/>
              <a:gd name="T73" fmla="*/ 217 h 798"/>
              <a:gd name="T74" fmla="*/ 240 w 800"/>
              <a:gd name="T75" fmla="*/ 576 h 798"/>
              <a:gd name="T76" fmla="*/ 257 w 800"/>
              <a:gd name="T77" fmla="*/ 590 h 798"/>
              <a:gd name="T78" fmla="*/ 693 w 800"/>
              <a:gd name="T79" fmla="*/ 590 h 798"/>
              <a:gd name="T80" fmla="*/ 710 w 800"/>
              <a:gd name="T81" fmla="*/ 576 h 798"/>
              <a:gd name="T82" fmla="*/ 799 w 800"/>
              <a:gd name="T83" fmla="*/ 217 h 798"/>
              <a:gd name="T84" fmla="*/ 796 w 800"/>
              <a:gd name="T85" fmla="*/ 202 h 798"/>
              <a:gd name="T86" fmla="*/ 679 w 800"/>
              <a:gd name="T87" fmla="*/ 554 h 798"/>
              <a:gd name="T88" fmla="*/ 271 w 800"/>
              <a:gd name="T89" fmla="*/ 554 h 798"/>
              <a:gd name="T90" fmla="*/ 191 w 800"/>
              <a:gd name="T91" fmla="*/ 230 h 798"/>
              <a:gd name="T92" fmla="*/ 759 w 800"/>
              <a:gd name="T93" fmla="*/ 230 h 798"/>
              <a:gd name="T94" fmla="*/ 679 w 800"/>
              <a:gd name="T95" fmla="*/ 554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00" h="798">
                <a:moveTo>
                  <a:pt x="350" y="639"/>
                </a:moveTo>
                <a:cubicBezTo>
                  <a:pt x="306" y="639"/>
                  <a:pt x="270" y="675"/>
                  <a:pt x="270" y="719"/>
                </a:cubicBezTo>
                <a:cubicBezTo>
                  <a:pt x="270" y="763"/>
                  <a:pt x="306" y="798"/>
                  <a:pt x="350" y="798"/>
                </a:cubicBezTo>
                <a:cubicBezTo>
                  <a:pt x="394" y="798"/>
                  <a:pt x="430" y="763"/>
                  <a:pt x="430" y="719"/>
                </a:cubicBezTo>
                <a:cubicBezTo>
                  <a:pt x="430" y="675"/>
                  <a:pt x="394" y="639"/>
                  <a:pt x="350" y="639"/>
                </a:cubicBezTo>
                <a:close/>
                <a:moveTo>
                  <a:pt x="350" y="763"/>
                </a:moveTo>
                <a:cubicBezTo>
                  <a:pt x="325" y="763"/>
                  <a:pt x="306" y="743"/>
                  <a:pt x="306" y="719"/>
                </a:cubicBezTo>
                <a:cubicBezTo>
                  <a:pt x="306" y="694"/>
                  <a:pt x="325" y="674"/>
                  <a:pt x="350" y="674"/>
                </a:cubicBezTo>
                <a:cubicBezTo>
                  <a:pt x="374" y="674"/>
                  <a:pt x="394" y="694"/>
                  <a:pt x="394" y="719"/>
                </a:cubicBezTo>
                <a:cubicBezTo>
                  <a:pt x="394" y="743"/>
                  <a:pt x="374" y="763"/>
                  <a:pt x="350" y="763"/>
                </a:cubicBezTo>
                <a:close/>
                <a:moveTo>
                  <a:pt x="600" y="639"/>
                </a:moveTo>
                <a:cubicBezTo>
                  <a:pt x="556" y="639"/>
                  <a:pt x="520" y="675"/>
                  <a:pt x="520" y="719"/>
                </a:cubicBezTo>
                <a:cubicBezTo>
                  <a:pt x="520" y="763"/>
                  <a:pt x="556" y="798"/>
                  <a:pt x="600" y="798"/>
                </a:cubicBezTo>
                <a:cubicBezTo>
                  <a:pt x="644" y="798"/>
                  <a:pt x="680" y="763"/>
                  <a:pt x="680" y="719"/>
                </a:cubicBezTo>
                <a:cubicBezTo>
                  <a:pt x="680" y="675"/>
                  <a:pt x="644" y="639"/>
                  <a:pt x="600" y="639"/>
                </a:cubicBezTo>
                <a:close/>
                <a:moveTo>
                  <a:pt x="600" y="763"/>
                </a:moveTo>
                <a:cubicBezTo>
                  <a:pt x="576" y="763"/>
                  <a:pt x="556" y="743"/>
                  <a:pt x="556" y="719"/>
                </a:cubicBezTo>
                <a:cubicBezTo>
                  <a:pt x="556" y="694"/>
                  <a:pt x="576" y="674"/>
                  <a:pt x="600" y="674"/>
                </a:cubicBezTo>
                <a:cubicBezTo>
                  <a:pt x="625" y="674"/>
                  <a:pt x="645" y="694"/>
                  <a:pt x="645" y="719"/>
                </a:cubicBezTo>
                <a:cubicBezTo>
                  <a:pt x="645" y="743"/>
                  <a:pt x="625" y="763"/>
                  <a:pt x="600" y="763"/>
                </a:cubicBezTo>
                <a:close/>
                <a:moveTo>
                  <a:pt x="796" y="202"/>
                </a:moveTo>
                <a:cubicBezTo>
                  <a:pt x="793" y="197"/>
                  <a:pt x="787" y="195"/>
                  <a:pt x="782" y="195"/>
                </a:cubicBezTo>
                <a:cubicBezTo>
                  <a:pt x="182" y="195"/>
                  <a:pt x="182" y="195"/>
                  <a:pt x="182" y="195"/>
                </a:cubicBezTo>
                <a:cubicBezTo>
                  <a:pt x="132" y="13"/>
                  <a:pt x="132" y="13"/>
                  <a:pt x="132" y="13"/>
                </a:cubicBezTo>
                <a:cubicBezTo>
                  <a:pt x="132" y="12"/>
                  <a:pt x="132" y="12"/>
                  <a:pt x="132" y="12"/>
                </a:cubicBezTo>
                <a:cubicBezTo>
                  <a:pt x="131" y="10"/>
                  <a:pt x="131" y="9"/>
                  <a:pt x="130" y="8"/>
                </a:cubicBezTo>
                <a:cubicBezTo>
                  <a:pt x="130" y="7"/>
                  <a:pt x="129" y="6"/>
                  <a:pt x="128" y="6"/>
                </a:cubicBezTo>
                <a:cubicBezTo>
                  <a:pt x="128" y="5"/>
                  <a:pt x="127" y="4"/>
                  <a:pt x="126" y="3"/>
                </a:cubicBezTo>
                <a:cubicBezTo>
                  <a:pt x="125" y="3"/>
                  <a:pt x="124" y="2"/>
                  <a:pt x="123" y="2"/>
                </a:cubicBezTo>
                <a:cubicBezTo>
                  <a:pt x="122" y="1"/>
                  <a:pt x="121" y="1"/>
                  <a:pt x="120" y="0"/>
                </a:cubicBezTo>
                <a:cubicBezTo>
                  <a:pt x="119" y="0"/>
                  <a:pt x="118" y="0"/>
                  <a:pt x="116" y="0"/>
                </a:cubicBezTo>
                <a:cubicBezTo>
                  <a:pt x="116" y="0"/>
                  <a:pt x="116" y="0"/>
                  <a:pt x="1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27"/>
                  <a:pt x="8" y="35"/>
                  <a:pt x="17" y="35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240" y="576"/>
                  <a:pt x="240" y="576"/>
                  <a:pt x="240" y="576"/>
                </a:cubicBezTo>
                <a:cubicBezTo>
                  <a:pt x="242" y="584"/>
                  <a:pt x="249" y="590"/>
                  <a:pt x="257" y="590"/>
                </a:cubicBezTo>
                <a:cubicBezTo>
                  <a:pt x="693" y="590"/>
                  <a:pt x="693" y="590"/>
                  <a:pt x="693" y="590"/>
                </a:cubicBezTo>
                <a:cubicBezTo>
                  <a:pt x="701" y="590"/>
                  <a:pt x="708" y="584"/>
                  <a:pt x="710" y="576"/>
                </a:cubicBezTo>
                <a:cubicBezTo>
                  <a:pt x="799" y="217"/>
                  <a:pt x="799" y="217"/>
                  <a:pt x="799" y="217"/>
                </a:cubicBezTo>
                <a:cubicBezTo>
                  <a:pt x="800" y="212"/>
                  <a:pt x="799" y="206"/>
                  <a:pt x="796" y="202"/>
                </a:cubicBezTo>
                <a:close/>
                <a:moveTo>
                  <a:pt x="679" y="554"/>
                </a:moveTo>
                <a:cubicBezTo>
                  <a:pt x="271" y="554"/>
                  <a:pt x="271" y="554"/>
                  <a:pt x="271" y="554"/>
                </a:cubicBezTo>
                <a:cubicBezTo>
                  <a:pt x="191" y="230"/>
                  <a:pt x="191" y="230"/>
                  <a:pt x="191" y="230"/>
                </a:cubicBezTo>
                <a:cubicBezTo>
                  <a:pt x="759" y="230"/>
                  <a:pt x="759" y="230"/>
                  <a:pt x="759" y="230"/>
                </a:cubicBezTo>
                <a:lnTo>
                  <a:pt x="679" y="5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878518" y="2679652"/>
            <a:ext cx="787399" cy="36933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60%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768309" y="2102859"/>
            <a:ext cx="831025" cy="36933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75%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954453" y="756954"/>
            <a:ext cx="809147" cy="36933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90%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683187" y="3101643"/>
            <a:ext cx="824479" cy="36933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50%</a:t>
            </a:r>
          </a:p>
        </p:txBody>
      </p:sp>
      <p:sp>
        <p:nvSpPr>
          <p:cNvPr id="38" name="Title 3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Unique Real-Time Capabilities</a:t>
            </a:r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r"/>
            <a:r>
              <a:rPr lang="en-US" dirty="0"/>
              <a:t>Not Possible With Human Annotators</a:t>
            </a:r>
          </a:p>
        </p:txBody>
      </p:sp>
      <p:graphicFrame>
        <p:nvGraphicFramePr>
          <p:cNvPr id="41" name="Content Placeholder 3"/>
          <p:cNvGraphicFramePr>
            <a:graphicFrameLocks/>
          </p:cNvGraphicFramePr>
          <p:nvPr/>
        </p:nvGraphicFramePr>
        <p:xfrm>
          <a:off x="6727781" y="1862408"/>
          <a:ext cx="2194560" cy="2194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2" name="Content Placeholder 3"/>
          <p:cNvGraphicFramePr>
            <a:graphicFrameLocks/>
          </p:cNvGraphicFramePr>
          <p:nvPr/>
        </p:nvGraphicFramePr>
        <p:xfrm>
          <a:off x="9216347" y="1862408"/>
          <a:ext cx="2194560" cy="2194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3" name="TextBox 42"/>
          <p:cNvSpPr txBox="1"/>
          <p:nvPr/>
        </p:nvSpPr>
        <p:spPr>
          <a:xfrm>
            <a:off x="7032332" y="4053071"/>
            <a:ext cx="1703960" cy="872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kern="900" spc="-67" dirty="0" err="1"/>
              <a:t>Xxxxx</a:t>
            </a:r>
            <a:endParaRPr lang="en-US" sz="2133" kern="900" spc="-67" dirty="0"/>
          </a:p>
          <a:p>
            <a:pPr algn="ctr"/>
            <a:r>
              <a:rPr lang="en-US" sz="1467" dirty="0" err="1"/>
              <a:t>Xxxxx</a:t>
            </a:r>
            <a:r>
              <a:rPr lang="en-US" sz="1467" dirty="0"/>
              <a:t> </a:t>
            </a:r>
            <a:r>
              <a:rPr lang="en-US" sz="1467" dirty="0" err="1"/>
              <a:t>xxxxx</a:t>
            </a:r>
            <a:r>
              <a:rPr lang="en-US" sz="1467" dirty="0"/>
              <a:t> </a:t>
            </a:r>
            <a:r>
              <a:rPr lang="en-US" sz="1467" dirty="0" err="1"/>
              <a:t>xxxxxx</a:t>
            </a:r>
            <a:r>
              <a:rPr lang="en-US" sz="1467" dirty="0"/>
              <a:t> xxx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504380" y="4053070"/>
            <a:ext cx="1680185" cy="872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3" kern="900" spc="-67" dirty="0" err="1"/>
              <a:t>xxxx</a:t>
            </a:r>
            <a:endParaRPr lang="en-US" sz="2133" kern="900" spc="-67" dirty="0"/>
          </a:p>
          <a:p>
            <a:pPr algn="ctr"/>
            <a:r>
              <a:rPr lang="en-US" sz="1467" dirty="0" err="1"/>
              <a:t>Xxxxx</a:t>
            </a:r>
            <a:r>
              <a:rPr lang="en-US" sz="1467" dirty="0"/>
              <a:t> </a:t>
            </a:r>
            <a:r>
              <a:rPr lang="en-US" sz="1467" dirty="0" err="1"/>
              <a:t>xxxxx</a:t>
            </a:r>
            <a:r>
              <a:rPr lang="en-US" sz="1467" dirty="0"/>
              <a:t> </a:t>
            </a:r>
            <a:r>
              <a:rPr lang="en-US" sz="1467" dirty="0" err="1"/>
              <a:t>xxxxxx</a:t>
            </a:r>
            <a:r>
              <a:rPr lang="en-US" sz="1467" dirty="0"/>
              <a:t> xxx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338440" y="2636923"/>
            <a:ext cx="9587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kern="900" spc="-67" dirty="0"/>
              <a:t>60%</a:t>
            </a:r>
            <a:endParaRPr lang="en-US" sz="2133" dirty="0"/>
          </a:p>
        </p:txBody>
      </p:sp>
      <p:sp>
        <p:nvSpPr>
          <p:cNvPr id="46" name="TextBox 45"/>
          <p:cNvSpPr txBox="1"/>
          <p:nvPr/>
        </p:nvSpPr>
        <p:spPr>
          <a:xfrm>
            <a:off x="9873194" y="2636923"/>
            <a:ext cx="9587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kern="900" spc="-67" dirty="0"/>
              <a:t>85%</a:t>
            </a:r>
            <a:endParaRPr lang="en-US" sz="2133" dirty="0"/>
          </a:p>
        </p:txBody>
      </p:sp>
      <p:sp>
        <p:nvSpPr>
          <p:cNvPr id="50" name="Freeform 49"/>
          <p:cNvSpPr/>
          <p:nvPr/>
        </p:nvSpPr>
        <p:spPr>
          <a:xfrm rot="16200000" flipH="1">
            <a:off x="2725461" y="4484833"/>
            <a:ext cx="372156" cy="1626257"/>
          </a:xfrm>
          <a:custGeom>
            <a:avLst/>
            <a:gdLst>
              <a:gd name="connsiteX0" fmla="*/ 0 w 279117"/>
              <a:gd name="connsiteY0" fmla="*/ 1219693 h 1219693"/>
              <a:gd name="connsiteX1" fmla="*/ 279117 w 279117"/>
              <a:gd name="connsiteY1" fmla="*/ 1219693 h 1219693"/>
              <a:gd name="connsiteX2" fmla="*/ 279117 w 279117"/>
              <a:gd name="connsiteY2" fmla="*/ 0 h 1219693"/>
              <a:gd name="connsiteX3" fmla="*/ 449 w 279117"/>
              <a:gd name="connsiteY3" fmla="*/ 525561 h 1219693"/>
              <a:gd name="connsiteX4" fmla="*/ 0 w 279117"/>
              <a:gd name="connsiteY4" fmla="*/ 1219693 h 1219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117" h="1219693">
                <a:moveTo>
                  <a:pt x="0" y="1219693"/>
                </a:moveTo>
                <a:lnTo>
                  <a:pt x="279117" y="1219693"/>
                </a:lnTo>
                <a:lnTo>
                  <a:pt x="279117" y="0"/>
                </a:lnTo>
                <a:lnTo>
                  <a:pt x="449" y="525561"/>
                </a:lnTo>
                <a:lnTo>
                  <a:pt x="0" y="121969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069867" y="5484036"/>
            <a:ext cx="1675325" cy="1925453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800" dirty="0">
                <a:solidFill>
                  <a:srgbClr val="FFFFFF"/>
                </a:solidFill>
              </a:rPr>
              <a:t>X xx xxx 1</a:t>
            </a:r>
          </a:p>
          <a:p>
            <a:pPr algn="ctr"/>
            <a:r>
              <a:rPr lang="da-DK" sz="1200" dirty="0">
                <a:solidFill>
                  <a:srgbClr val="FFFFFF"/>
                </a:solidFill>
              </a:rPr>
              <a:t>Xxxxx xxxxx xxxxxx xxx</a:t>
            </a: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695306" y="5484036"/>
            <a:ext cx="1675325" cy="192545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800" dirty="0">
                <a:solidFill>
                  <a:srgbClr val="FFFFFF"/>
                </a:solidFill>
              </a:rPr>
              <a:t>X xx xxx 3</a:t>
            </a:r>
          </a:p>
          <a:p>
            <a:pPr algn="ctr"/>
            <a:r>
              <a:rPr lang="da-DK" sz="1200" dirty="0">
                <a:solidFill>
                  <a:srgbClr val="FFFFFF"/>
                </a:solidFill>
              </a:rPr>
              <a:t>Xxxxx xxxxx xxxxxx xxx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5366854" y="5484036"/>
            <a:ext cx="1675325" cy="192545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800" dirty="0">
                <a:solidFill>
                  <a:srgbClr val="FFFFFF"/>
                </a:solidFill>
              </a:rPr>
              <a:t>X xx xxx 4</a:t>
            </a:r>
          </a:p>
          <a:p>
            <a:pPr algn="ctr"/>
            <a:r>
              <a:rPr lang="da-DK" sz="1200" dirty="0">
                <a:solidFill>
                  <a:srgbClr val="FFFFFF"/>
                </a:solidFill>
              </a:rPr>
              <a:t>Xxxxx xxxxx xxxxxx xxx</a:t>
            </a: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27467" y="5484036"/>
            <a:ext cx="1675325" cy="192545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800" dirty="0">
                <a:solidFill>
                  <a:srgbClr val="FFFFFF"/>
                </a:solidFill>
              </a:rPr>
              <a:t>X xx xxx 1</a:t>
            </a:r>
          </a:p>
          <a:p>
            <a:pPr algn="ctr"/>
            <a:r>
              <a:rPr lang="da-DK" sz="1200" dirty="0">
                <a:solidFill>
                  <a:srgbClr val="FFFFFF"/>
                </a:solidFill>
              </a:rPr>
              <a:t>Xxxxx xxxxx xxxxxx xxx</a:t>
            </a: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5" name="Freeform 54"/>
          <p:cNvSpPr/>
          <p:nvPr/>
        </p:nvSpPr>
        <p:spPr>
          <a:xfrm rot="16200000" flipH="1">
            <a:off x="1424872" y="4109277"/>
            <a:ext cx="371811" cy="2377713"/>
          </a:xfrm>
          <a:custGeom>
            <a:avLst/>
            <a:gdLst>
              <a:gd name="connsiteX0" fmla="*/ 0 w 278858"/>
              <a:gd name="connsiteY0" fmla="*/ 1783285 h 1783285"/>
              <a:gd name="connsiteX1" fmla="*/ 278858 w 278858"/>
              <a:gd name="connsiteY1" fmla="*/ 1257365 h 1783285"/>
              <a:gd name="connsiteX2" fmla="*/ 278858 w 278858"/>
              <a:gd name="connsiteY2" fmla="*/ 0 h 1783285"/>
              <a:gd name="connsiteX3" fmla="*/ 244 w 278858"/>
              <a:gd name="connsiteY3" fmla="*/ 1115123 h 1783285"/>
              <a:gd name="connsiteX4" fmla="*/ 0 w 278858"/>
              <a:gd name="connsiteY4" fmla="*/ 1783285 h 178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858" h="1783285">
                <a:moveTo>
                  <a:pt x="0" y="1783285"/>
                </a:moveTo>
                <a:lnTo>
                  <a:pt x="278858" y="1257365"/>
                </a:lnTo>
                <a:lnTo>
                  <a:pt x="278858" y="0"/>
                </a:lnTo>
                <a:lnTo>
                  <a:pt x="244" y="1115123"/>
                </a:lnTo>
                <a:lnTo>
                  <a:pt x="0" y="178328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6" name="Freeform 55"/>
          <p:cNvSpPr/>
          <p:nvPr/>
        </p:nvSpPr>
        <p:spPr>
          <a:xfrm rot="5400000">
            <a:off x="4351009" y="4484834"/>
            <a:ext cx="372156" cy="1626257"/>
          </a:xfrm>
          <a:custGeom>
            <a:avLst/>
            <a:gdLst>
              <a:gd name="connsiteX0" fmla="*/ 0 w 279117"/>
              <a:gd name="connsiteY0" fmla="*/ 1219693 h 1219693"/>
              <a:gd name="connsiteX1" fmla="*/ 279117 w 279117"/>
              <a:gd name="connsiteY1" fmla="*/ 1219693 h 1219693"/>
              <a:gd name="connsiteX2" fmla="*/ 279117 w 279117"/>
              <a:gd name="connsiteY2" fmla="*/ 0 h 1219693"/>
              <a:gd name="connsiteX3" fmla="*/ 449 w 279117"/>
              <a:gd name="connsiteY3" fmla="*/ 525561 h 1219693"/>
              <a:gd name="connsiteX4" fmla="*/ 0 w 279117"/>
              <a:gd name="connsiteY4" fmla="*/ 1219693 h 1219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117" h="1219693">
                <a:moveTo>
                  <a:pt x="0" y="1219693"/>
                </a:moveTo>
                <a:lnTo>
                  <a:pt x="279117" y="1219693"/>
                </a:lnTo>
                <a:lnTo>
                  <a:pt x="279117" y="0"/>
                </a:lnTo>
                <a:lnTo>
                  <a:pt x="449" y="525561"/>
                </a:lnTo>
                <a:lnTo>
                  <a:pt x="0" y="1219693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7" name="Freeform 56"/>
          <p:cNvSpPr/>
          <p:nvPr/>
        </p:nvSpPr>
        <p:spPr>
          <a:xfrm rot="5400000">
            <a:off x="5651941" y="4109278"/>
            <a:ext cx="371811" cy="2377713"/>
          </a:xfrm>
          <a:custGeom>
            <a:avLst/>
            <a:gdLst>
              <a:gd name="connsiteX0" fmla="*/ 0 w 278858"/>
              <a:gd name="connsiteY0" fmla="*/ 1783285 h 1783285"/>
              <a:gd name="connsiteX1" fmla="*/ 278858 w 278858"/>
              <a:gd name="connsiteY1" fmla="*/ 1257365 h 1783285"/>
              <a:gd name="connsiteX2" fmla="*/ 278858 w 278858"/>
              <a:gd name="connsiteY2" fmla="*/ 0 h 1783285"/>
              <a:gd name="connsiteX3" fmla="*/ 244 w 278858"/>
              <a:gd name="connsiteY3" fmla="*/ 1115123 h 1783285"/>
              <a:gd name="connsiteX4" fmla="*/ 0 w 278858"/>
              <a:gd name="connsiteY4" fmla="*/ 1783285 h 178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858" h="1783285">
                <a:moveTo>
                  <a:pt x="0" y="1783285"/>
                </a:moveTo>
                <a:lnTo>
                  <a:pt x="278858" y="1257365"/>
                </a:lnTo>
                <a:lnTo>
                  <a:pt x="278858" y="0"/>
                </a:lnTo>
                <a:lnTo>
                  <a:pt x="244" y="1115123"/>
                </a:lnTo>
                <a:lnTo>
                  <a:pt x="0" y="178328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7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20" grpId="0" animBg="1"/>
      <p:bldP spid="21" grpId="0" animBg="1"/>
      <p:bldP spid="22" grpId="0" animBg="1"/>
      <p:bldP spid="23" grpId="0" animBg="1"/>
      <p:bldGraphic spid="41" grpId="0">
        <p:bldAsOne/>
      </p:bldGraphic>
      <p:bldGraphic spid="42" grpId="0">
        <p:bldAsOne/>
      </p:bldGraphic>
      <p:bldP spid="43" grpId="0"/>
      <p:bldP spid="44" grpId="0"/>
      <p:bldP spid="45" grpId="0"/>
      <p:bldP spid="46" grpId="0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/>
          <p:cNvCxnSpPr/>
          <p:nvPr/>
        </p:nvCxnSpPr>
        <p:spPr>
          <a:xfrm>
            <a:off x="4608576" y="3044957"/>
            <a:ext cx="7083891" cy="0"/>
          </a:xfrm>
          <a:prstGeom prst="line">
            <a:avLst/>
          </a:prstGeom>
          <a:ln w="6350">
            <a:solidFill>
              <a:schemeClr val="bg1">
                <a:lumMod val="50000"/>
                <a:lumOff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608576" y="3907656"/>
            <a:ext cx="7083891" cy="0"/>
          </a:xfrm>
          <a:prstGeom prst="line">
            <a:avLst/>
          </a:prstGeom>
          <a:ln w="6350">
            <a:solidFill>
              <a:schemeClr val="bg1">
                <a:lumMod val="50000"/>
                <a:lumOff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608576" y="4770355"/>
            <a:ext cx="7083891" cy="0"/>
          </a:xfrm>
          <a:prstGeom prst="line">
            <a:avLst/>
          </a:prstGeom>
          <a:ln w="6350">
            <a:solidFill>
              <a:schemeClr val="bg1">
                <a:lumMod val="50000"/>
                <a:lumOff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Blue Ocean Market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With Critical Need For Real-Time MRI Speech Data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67908" y="2560803"/>
            <a:ext cx="594924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1400" dirty="0"/>
              <a:t>Current obtainable niche for RT‑MRI speech with phonetic + articulator labels (ALFORM‑like data), on the order of ~$1–3M per year.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13249" y="3405185"/>
            <a:ext cx="58039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1400" dirty="0"/>
              <a:t>Niche market for high‑fidelity articulatory speech &amp; imaging datasets (MRI, ultrasound, EMA), roughly ~$10–50M per year worldwide.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22849" y="4267883"/>
            <a:ext cx="51943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1400" dirty="0"/>
              <a:t>Annual spend on speech/audio data &amp; labeling for ASR, voice AI, and biometrics; sub‑$1B now, plausibly ~$1–2B by 2030.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08068" y="5109387"/>
            <a:ext cx="4509081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1400" dirty="0"/>
              <a:t>Voice biometrics market for authentication &amp; speaker ID, ≈$2–5B today &amp; growing toward ~$10B by 2030.</a:t>
            </a:r>
          </a:p>
        </p:txBody>
      </p:sp>
      <p:graphicFrame>
        <p:nvGraphicFramePr>
          <p:cNvPr id="1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1675146"/>
              </p:ext>
            </p:extLst>
          </p:nvPr>
        </p:nvGraphicFramePr>
        <p:xfrm>
          <a:off x="1487488" y="1681912"/>
          <a:ext cx="5472608" cy="39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Rectangle 11"/>
          <p:cNvSpPr/>
          <p:nvPr/>
        </p:nvSpPr>
        <p:spPr>
          <a:xfrm>
            <a:off x="3782945" y="2305301"/>
            <a:ext cx="9044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2800" dirty="0">
                <a:solidFill>
                  <a:srgbClr val="FFFFFF"/>
                </a:solidFill>
              </a:rPr>
              <a:t>$1M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680353" y="3167220"/>
            <a:ext cx="1109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2800" dirty="0">
                <a:solidFill>
                  <a:srgbClr val="FFFFFF"/>
                </a:solidFill>
              </a:rPr>
              <a:t>$50M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825425" y="4006273"/>
            <a:ext cx="8194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2800" dirty="0">
                <a:solidFill>
                  <a:srgbClr val="FFFFFF"/>
                </a:solidFill>
              </a:rPr>
              <a:t>$1B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825425" y="4868192"/>
            <a:ext cx="8194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2800" dirty="0">
                <a:solidFill>
                  <a:srgbClr val="FFFFFF"/>
                </a:solidFill>
              </a:rPr>
              <a:t>$5B</a:t>
            </a:r>
          </a:p>
        </p:txBody>
      </p:sp>
    </p:spTree>
    <p:extLst>
      <p:ext uri="{BB962C8B-B14F-4D97-AF65-F5344CB8AC3E}">
        <p14:creationId xmlns:p14="http://schemas.microsoft.com/office/powerpoint/2010/main" val="1132968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Customers Use Our Product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6D2AC49-5A38-6A52-8ACD-3741184A2A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336" r="1336"/>
          <a:stretch>
            <a:fillRect/>
          </a:stretch>
        </p:blipFill>
        <p:spPr>
          <a:xfrm>
            <a:off x="1666875" y="1336675"/>
            <a:ext cx="3994150" cy="4576763"/>
          </a:xfrm>
          <a:prstGeom prst="rect">
            <a:avLst/>
          </a:prstGeom>
        </p:spPr>
      </p:pic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BC405C07-45B4-965B-89FC-9EA32841A5A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1047" r="1047"/>
          <a:stretch/>
        </p:blipFill>
        <p:spPr>
          <a:xfrm>
            <a:off x="6532103" y="1338330"/>
            <a:ext cx="4005512" cy="4590978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1667509" y="5951380"/>
            <a:ext cx="3992950" cy="615007"/>
          </a:xfrm>
        </p:spPr>
        <p:txBody>
          <a:bodyPr anchor="ctr">
            <a:normAutofit/>
          </a:bodyPr>
          <a:lstStyle/>
          <a:p>
            <a:r>
              <a:rPr lang="en-US" dirty="0"/>
              <a:t>A Jetson AGX Orin is used for development, with the compute + monitor + interface under 100W.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In Medical Applications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62D2F878-1F92-4518-C215-6F221353C02D}"/>
              </a:ext>
            </a:extLst>
          </p:cNvPr>
          <p:cNvSpPr txBox="1">
            <a:spLocks/>
          </p:cNvSpPr>
          <p:nvPr/>
        </p:nvSpPr>
        <p:spPr>
          <a:xfrm>
            <a:off x="6549241" y="5952924"/>
            <a:ext cx="3992950" cy="61500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4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2396" indent="-152396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792" indent="-152396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3387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4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61981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4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Stricter medical certification is required later on.</a:t>
            </a:r>
            <a:br>
              <a:rPr lang="en-US" dirty="0"/>
            </a:br>
            <a:r>
              <a:rPr lang="en-US" dirty="0"/>
              <a:t>A medical cart like this would be the next phase.</a:t>
            </a:r>
          </a:p>
        </p:txBody>
      </p:sp>
    </p:spTree>
    <p:extLst>
      <p:ext uri="{BB962C8B-B14F-4D97-AF65-F5344CB8AC3E}">
        <p14:creationId xmlns:p14="http://schemas.microsoft.com/office/powerpoint/2010/main" val="2335986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ight Arrow 14"/>
          <p:cNvSpPr/>
          <p:nvPr/>
        </p:nvSpPr>
        <p:spPr>
          <a:xfrm>
            <a:off x="3793577" y="1766751"/>
            <a:ext cx="739345" cy="798576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7431990" y="1766751"/>
            <a:ext cx="739345" cy="798576"/>
          </a:xfrm>
          <a:prstGeom prst="rightArrow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94508" y="2722293"/>
            <a:ext cx="3106263" cy="2599430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Have phoneticians expertly annotate speech recordings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Map phonetic labels to physiological articulations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Final annotations are speech data &amp; articulatory label pairs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532922" y="2722293"/>
            <a:ext cx="3106263" cy="2599430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Recurrence enables efficient temporal processing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Convolutions enable hierarchical representation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Minimize cross entropy loss of predicted alignments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171337" y="2722293"/>
            <a:ext cx="3106263" cy="2599430"/>
          </a:xfrm>
          <a:prstGeom prst="rect">
            <a:avLst/>
          </a:prstGeom>
          <a:solidFill>
            <a:schemeClr val="bg2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Models are quantized from 32bit to 8bit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Different inference hardware are experimented with</a:t>
            </a:r>
          </a:p>
          <a:p>
            <a:pPr marL="171450" indent="-171450">
              <a:lnSpc>
                <a:spcPct val="94000"/>
              </a:lnSpc>
              <a:spcAft>
                <a:spcPts val="800"/>
              </a:spcAft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Different wattages are experimented with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94508" y="1719763"/>
            <a:ext cx="3106263" cy="892552"/>
          </a:xfrm>
          <a:prstGeom prst="rect">
            <a:avLst/>
          </a:prstGeom>
          <a:solidFill>
            <a:schemeClr val="accent1"/>
          </a:solidFill>
        </p:spPr>
        <p:txBody>
          <a:bodyPr wrap="square" lIns="243840" tIns="121920" rIns="243840" bIns="121920" rtlCol="0" anchor="ctr" anchorCtr="0">
            <a:spAutoFit/>
          </a:bodyPr>
          <a:lstStyle/>
          <a:p>
            <a:pPr marL="914400"/>
            <a:r>
              <a:rPr lang="en-US" sz="1360" dirty="0">
                <a:solidFill>
                  <a:srgbClr val="FFFFFF"/>
                </a:solidFill>
              </a:rPr>
              <a:t>Enhanced Phonetic Annotated Datasets With Articulations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32922" y="1719763"/>
            <a:ext cx="3106263" cy="892552"/>
          </a:xfrm>
          <a:prstGeom prst="rect">
            <a:avLst/>
          </a:prstGeom>
          <a:solidFill>
            <a:schemeClr val="accent4"/>
          </a:solidFill>
        </p:spPr>
        <p:txBody>
          <a:bodyPr wrap="square" lIns="243840" tIns="121920" rIns="243840" bIns="121920" rtlCol="0" anchor="ctr" anchorCtr="0">
            <a:spAutoFit/>
          </a:bodyPr>
          <a:lstStyle/>
          <a:p>
            <a:pPr marL="858838"/>
            <a:r>
              <a:rPr lang="en-US" sz="1360" dirty="0">
                <a:solidFill>
                  <a:srgbClr val="FFFFFF"/>
                </a:solidFill>
              </a:rPr>
              <a:t>Optimized Recurrent And Convolutional Neural Architectures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171337" y="1728996"/>
            <a:ext cx="3106263" cy="874085"/>
          </a:xfrm>
          <a:prstGeom prst="rect">
            <a:avLst/>
          </a:prstGeom>
          <a:solidFill>
            <a:schemeClr val="bg2"/>
          </a:solidFill>
        </p:spPr>
        <p:txBody>
          <a:bodyPr wrap="square" lIns="243840" tIns="121920" rIns="243840" bIns="121920" rtlCol="0" anchor="ctr" anchorCtr="0">
            <a:spAutoFit/>
          </a:bodyPr>
          <a:lstStyle/>
          <a:p>
            <a:pPr marL="858838"/>
            <a:r>
              <a:rPr lang="en-US" sz="1360" dirty="0">
                <a:solidFill>
                  <a:srgbClr val="FFFFFF"/>
                </a:solidFill>
              </a:rPr>
              <a:t>Inference Hardware Optimization Of Performance-Per-Watt</a:t>
            </a:r>
          </a:p>
        </p:txBody>
      </p:sp>
      <p:sp>
        <p:nvSpPr>
          <p:cNvPr id="21" name="Freeform 105"/>
          <p:cNvSpPr>
            <a:spLocks noEditPoints="1"/>
          </p:cNvSpPr>
          <p:nvPr/>
        </p:nvSpPr>
        <p:spPr bwMode="auto">
          <a:xfrm>
            <a:off x="1172248" y="1849184"/>
            <a:ext cx="478358" cy="633710"/>
          </a:xfrm>
          <a:custGeom>
            <a:avLst/>
            <a:gdLst>
              <a:gd name="T0" fmla="*/ 473 w 478"/>
              <a:gd name="T1" fmla="*/ 39 h 633"/>
              <a:gd name="T2" fmla="*/ 239 w 478"/>
              <a:gd name="T3" fmla="*/ 0 h 633"/>
              <a:gd name="T4" fmla="*/ 239 w 478"/>
              <a:gd name="T5" fmla="*/ 0 h 633"/>
              <a:gd name="T6" fmla="*/ 239 w 478"/>
              <a:gd name="T7" fmla="*/ 0 h 633"/>
              <a:gd name="T8" fmla="*/ 239 w 478"/>
              <a:gd name="T9" fmla="*/ 0 h 633"/>
              <a:gd name="T10" fmla="*/ 193 w 478"/>
              <a:gd name="T11" fmla="*/ 2 h 633"/>
              <a:gd name="T12" fmla="*/ 192 w 478"/>
              <a:gd name="T13" fmla="*/ 2 h 633"/>
              <a:gd name="T14" fmla="*/ 192 w 478"/>
              <a:gd name="T15" fmla="*/ 2 h 633"/>
              <a:gd name="T16" fmla="*/ 191 w 478"/>
              <a:gd name="T17" fmla="*/ 2 h 633"/>
              <a:gd name="T18" fmla="*/ 145 w 478"/>
              <a:gd name="T19" fmla="*/ 7 h 633"/>
              <a:gd name="T20" fmla="*/ 144 w 478"/>
              <a:gd name="T21" fmla="*/ 7 h 633"/>
              <a:gd name="T22" fmla="*/ 98 w 478"/>
              <a:gd name="T23" fmla="*/ 15 h 633"/>
              <a:gd name="T24" fmla="*/ 98 w 478"/>
              <a:gd name="T25" fmla="*/ 15 h 633"/>
              <a:gd name="T26" fmla="*/ 52 w 478"/>
              <a:gd name="T27" fmla="*/ 26 h 633"/>
              <a:gd name="T28" fmla="*/ 51 w 478"/>
              <a:gd name="T29" fmla="*/ 26 h 633"/>
              <a:gd name="T30" fmla="*/ 4 w 478"/>
              <a:gd name="T31" fmla="*/ 39 h 633"/>
              <a:gd name="T32" fmla="*/ 0 w 478"/>
              <a:gd name="T33" fmla="*/ 46 h 633"/>
              <a:gd name="T34" fmla="*/ 0 w 478"/>
              <a:gd name="T35" fmla="*/ 435 h 633"/>
              <a:gd name="T36" fmla="*/ 102 w 478"/>
              <a:gd name="T37" fmla="*/ 553 h 633"/>
              <a:gd name="T38" fmla="*/ 142 w 478"/>
              <a:gd name="T39" fmla="*/ 582 h 633"/>
              <a:gd name="T40" fmla="*/ 142 w 478"/>
              <a:gd name="T41" fmla="*/ 582 h 633"/>
              <a:gd name="T42" fmla="*/ 238 w 478"/>
              <a:gd name="T43" fmla="*/ 633 h 633"/>
              <a:gd name="T44" fmla="*/ 238 w 478"/>
              <a:gd name="T45" fmla="*/ 633 h 633"/>
              <a:gd name="T46" fmla="*/ 239 w 478"/>
              <a:gd name="T47" fmla="*/ 633 h 633"/>
              <a:gd name="T48" fmla="*/ 239 w 478"/>
              <a:gd name="T49" fmla="*/ 633 h 633"/>
              <a:gd name="T50" fmla="*/ 239 w 478"/>
              <a:gd name="T51" fmla="*/ 633 h 633"/>
              <a:gd name="T52" fmla="*/ 239 w 478"/>
              <a:gd name="T53" fmla="*/ 633 h 633"/>
              <a:gd name="T54" fmla="*/ 241 w 478"/>
              <a:gd name="T55" fmla="*/ 633 h 633"/>
              <a:gd name="T56" fmla="*/ 373 w 478"/>
              <a:gd name="T57" fmla="*/ 560 h 633"/>
              <a:gd name="T58" fmla="*/ 478 w 478"/>
              <a:gd name="T59" fmla="*/ 435 h 633"/>
              <a:gd name="T60" fmla="*/ 478 w 478"/>
              <a:gd name="T61" fmla="*/ 46 h 633"/>
              <a:gd name="T62" fmla="*/ 473 w 478"/>
              <a:gd name="T63" fmla="*/ 39 h 633"/>
              <a:gd name="T64" fmla="*/ 199 w 478"/>
              <a:gd name="T65" fmla="*/ 15 h 633"/>
              <a:gd name="T66" fmla="*/ 232 w 478"/>
              <a:gd name="T67" fmla="*/ 14 h 633"/>
              <a:gd name="T68" fmla="*/ 232 w 478"/>
              <a:gd name="T69" fmla="*/ 617 h 633"/>
              <a:gd name="T70" fmla="*/ 200 w 478"/>
              <a:gd name="T71" fmla="*/ 601 h 633"/>
              <a:gd name="T72" fmla="*/ 199 w 478"/>
              <a:gd name="T73" fmla="*/ 15 h 633"/>
              <a:gd name="T74" fmla="*/ 186 w 478"/>
              <a:gd name="T75" fmla="*/ 593 h 633"/>
              <a:gd name="T76" fmla="*/ 153 w 478"/>
              <a:gd name="T77" fmla="*/ 572 h 633"/>
              <a:gd name="T78" fmla="*/ 153 w 478"/>
              <a:gd name="T79" fmla="*/ 20 h 633"/>
              <a:gd name="T80" fmla="*/ 185 w 478"/>
              <a:gd name="T81" fmla="*/ 17 h 633"/>
              <a:gd name="T82" fmla="*/ 186 w 478"/>
              <a:gd name="T83" fmla="*/ 593 h 633"/>
              <a:gd name="T84" fmla="*/ 60 w 478"/>
              <a:gd name="T85" fmla="*/ 38 h 633"/>
              <a:gd name="T86" fmla="*/ 92 w 478"/>
              <a:gd name="T87" fmla="*/ 31 h 633"/>
              <a:gd name="T88" fmla="*/ 93 w 478"/>
              <a:gd name="T89" fmla="*/ 528 h 633"/>
              <a:gd name="T90" fmla="*/ 60 w 478"/>
              <a:gd name="T91" fmla="*/ 500 h 633"/>
              <a:gd name="T92" fmla="*/ 60 w 478"/>
              <a:gd name="T93" fmla="*/ 38 h 633"/>
              <a:gd name="T94" fmla="*/ 14 w 478"/>
              <a:gd name="T95" fmla="*/ 435 h 633"/>
              <a:gd name="T96" fmla="*/ 14 w 478"/>
              <a:gd name="T97" fmla="*/ 51 h 633"/>
              <a:gd name="T98" fmla="*/ 46 w 478"/>
              <a:gd name="T99" fmla="*/ 42 h 633"/>
              <a:gd name="T100" fmla="*/ 46 w 478"/>
              <a:gd name="T101" fmla="*/ 487 h 633"/>
              <a:gd name="T102" fmla="*/ 14 w 478"/>
              <a:gd name="T103" fmla="*/ 435 h 633"/>
              <a:gd name="T104" fmla="*/ 107 w 478"/>
              <a:gd name="T105" fmla="*/ 539 h 633"/>
              <a:gd name="T106" fmla="*/ 106 w 478"/>
              <a:gd name="T107" fmla="*/ 28 h 633"/>
              <a:gd name="T108" fmla="*/ 139 w 478"/>
              <a:gd name="T109" fmla="*/ 22 h 633"/>
              <a:gd name="T110" fmla="*/ 139 w 478"/>
              <a:gd name="T111" fmla="*/ 563 h 633"/>
              <a:gd name="T112" fmla="*/ 111 w 478"/>
              <a:gd name="T113" fmla="*/ 542 h 633"/>
              <a:gd name="T114" fmla="*/ 107 w 478"/>
              <a:gd name="T115" fmla="*/ 539 h 633"/>
              <a:gd name="T116" fmla="*/ 464 w 478"/>
              <a:gd name="T117" fmla="*/ 435 h 633"/>
              <a:gd name="T118" fmla="*/ 246 w 478"/>
              <a:gd name="T119" fmla="*/ 617 h 633"/>
              <a:gd name="T120" fmla="*/ 246 w 478"/>
              <a:gd name="T121" fmla="*/ 14 h 633"/>
              <a:gd name="T122" fmla="*/ 464 w 478"/>
              <a:gd name="T123" fmla="*/ 51 h 633"/>
              <a:gd name="T124" fmla="*/ 464 w 478"/>
              <a:gd name="T125" fmla="*/ 435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78" h="633">
                <a:moveTo>
                  <a:pt x="473" y="39"/>
                </a:moveTo>
                <a:cubicBezTo>
                  <a:pt x="414" y="21"/>
                  <a:pt x="326" y="0"/>
                  <a:pt x="239" y="0"/>
                </a:cubicBezTo>
                <a:cubicBezTo>
                  <a:pt x="239" y="0"/>
                  <a:pt x="239" y="0"/>
                  <a:pt x="239" y="0"/>
                </a:cubicBezTo>
                <a:cubicBezTo>
                  <a:pt x="239" y="0"/>
                  <a:pt x="239" y="0"/>
                  <a:pt x="239" y="0"/>
                </a:cubicBezTo>
                <a:cubicBezTo>
                  <a:pt x="239" y="0"/>
                  <a:pt x="239" y="0"/>
                  <a:pt x="239" y="0"/>
                </a:cubicBezTo>
                <a:cubicBezTo>
                  <a:pt x="224" y="0"/>
                  <a:pt x="208" y="1"/>
                  <a:pt x="193" y="2"/>
                </a:cubicBezTo>
                <a:cubicBezTo>
                  <a:pt x="193" y="2"/>
                  <a:pt x="192" y="2"/>
                  <a:pt x="192" y="2"/>
                </a:cubicBezTo>
                <a:cubicBezTo>
                  <a:pt x="192" y="2"/>
                  <a:pt x="192" y="2"/>
                  <a:pt x="192" y="2"/>
                </a:cubicBezTo>
                <a:cubicBezTo>
                  <a:pt x="192" y="2"/>
                  <a:pt x="192" y="2"/>
                  <a:pt x="191" y="2"/>
                </a:cubicBezTo>
                <a:cubicBezTo>
                  <a:pt x="176" y="3"/>
                  <a:pt x="160" y="5"/>
                  <a:pt x="145" y="7"/>
                </a:cubicBezTo>
                <a:cubicBezTo>
                  <a:pt x="145" y="7"/>
                  <a:pt x="145" y="7"/>
                  <a:pt x="144" y="7"/>
                </a:cubicBezTo>
                <a:cubicBezTo>
                  <a:pt x="129" y="9"/>
                  <a:pt x="114" y="12"/>
                  <a:pt x="98" y="15"/>
                </a:cubicBezTo>
                <a:cubicBezTo>
                  <a:pt x="98" y="15"/>
                  <a:pt x="98" y="15"/>
                  <a:pt x="98" y="15"/>
                </a:cubicBezTo>
                <a:cubicBezTo>
                  <a:pt x="83" y="18"/>
                  <a:pt x="67" y="22"/>
                  <a:pt x="52" y="26"/>
                </a:cubicBezTo>
                <a:cubicBezTo>
                  <a:pt x="51" y="26"/>
                  <a:pt x="51" y="26"/>
                  <a:pt x="51" y="26"/>
                </a:cubicBezTo>
                <a:cubicBezTo>
                  <a:pt x="36" y="30"/>
                  <a:pt x="20" y="34"/>
                  <a:pt x="4" y="39"/>
                </a:cubicBezTo>
                <a:cubicBezTo>
                  <a:pt x="2" y="40"/>
                  <a:pt x="0" y="43"/>
                  <a:pt x="0" y="46"/>
                </a:cubicBezTo>
                <a:cubicBezTo>
                  <a:pt x="0" y="435"/>
                  <a:pt x="0" y="435"/>
                  <a:pt x="0" y="435"/>
                </a:cubicBezTo>
                <a:cubicBezTo>
                  <a:pt x="0" y="450"/>
                  <a:pt x="13" y="486"/>
                  <a:pt x="102" y="553"/>
                </a:cubicBezTo>
                <a:cubicBezTo>
                  <a:pt x="115" y="563"/>
                  <a:pt x="129" y="573"/>
                  <a:pt x="142" y="582"/>
                </a:cubicBezTo>
                <a:cubicBezTo>
                  <a:pt x="142" y="582"/>
                  <a:pt x="142" y="582"/>
                  <a:pt x="142" y="582"/>
                </a:cubicBezTo>
                <a:cubicBezTo>
                  <a:pt x="182" y="609"/>
                  <a:pt x="220" y="629"/>
                  <a:pt x="238" y="633"/>
                </a:cubicBezTo>
                <a:cubicBezTo>
                  <a:pt x="238" y="633"/>
                  <a:pt x="238" y="633"/>
                  <a:pt x="238" y="633"/>
                </a:cubicBezTo>
                <a:cubicBezTo>
                  <a:pt x="238" y="633"/>
                  <a:pt x="239" y="633"/>
                  <a:pt x="239" y="633"/>
                </a:cubicBezTo>
                <a:cubicBezTo>
                  <a:pt x="239" y="633"/>
                  <a:pt x="239" y="633"/>
                  <a:pt x="239" y="633"/>
                </a:cubicBezTo>
                <a:cubicBezTo>
                  <a:pt x="239" y="633"/>
                  <a:pt x="239" y="633"/>
                  <a:pt x="239" y="633"/>
                </a:cubicBezTo>
                <a:cubicBezTo>
                  <a:pt x="239" y="633"/>
                  <a:pt x="239" y="633"/>
                  <a:pt x="239" y="633"/>
                </a:cubicBezTo>
                <a:cubicBezTo>
                  <a:pt x="240" y="633"/>
                  <a:pt x="240" y="633"/>
                  <a:pt x="241" y="633"/>
                </a:cubicBezTo>
                <a:cubicBezTo>
                  <a:pt x="261" y="629"/>
                  <a:pt x="320" y="598"/>
                  <a:pt x="373" y="560"/>
                </a:cubicBezTo>
                <a:cubicBezTo>
                  <a:pt x="421" y="526"/>
                  <a:pt x="478" y="477"/>
                  <a:pt x="478" y="435"/>
                </a:cubicBezTo>
                <a:cubicBezTo>
                  <a:pt x="478" y="46"/>
                  <a:pt x="478" y="46"/>
                  <a:pt x="478" y="46"/>
                </a:cubicBezTo>
                <a:cubicBezTo>
                  <a:pt x="478" y="43"/>
                  <a:pt x="476" y="40"/>
                  <a:pt x="473" y="39"/>
                </a:cubicBezTo>
                <a:close/>
                <a:moveTo>
                  <a:pt x="199" y="15"/>
                </a:moveTo>
                <a:cubicBezTo>
                  <a:pt x="210" y="15"/>
                  <a:pt x="221" y="14"/>
                  <a:pt x="232" y="14"/>
                </a:cubicBezTo>
                <a:cubicBezTo>
                  <a:pt x="232" y="617"/>
                  <a:pt x="232" y="617"/>
                  <a:pt x="232" y="617"/>
                </a:cubicBezTo>
                <a:cubicBezTo>
                  <a:pt x="224" y="614"/>
                  <a:pt x="213" y="608"/>
                  <a:pt x="200" y="601"/>
                </a:cubicBezTo>
                <a:lnTo>
                  <a:pt x="199" y="15"/>
                </a:lnTo>
                <a:close/>
                <a:moveTo>
                  <a:pt x="186" y="593"/>
                </a:moveTo>
                <a:cubicBezTo>
                  <a:pt x="175" y="587"/>
                  <a:pt x="165" y="580"/>
                  <a:pt x="153" y="572"/>
                </a:cubicBezTo>
                <a:cubicBezTo>
                  <a:pt x="153" y="20"/>
                  <a:pt x="153" y="20"/>
                  <a:pt x="153" y="20"/>
                </a:cubicBezTo>
                <a:cubicBezTo>
                  <a:pt x="164" y="19"/>
                  <a:pt x="175" y="17"/>
                  <a:pt x="185" y="17"/>
                </a:cubicBezTo>
                <a:lnTo>
                  <a:pt x="186" y="593"/>
                </a:lnTo>
                <a:close/>
                <a:moveTo>
                  <a:pt x="60" y="38"/>
                </a:moveTo>
                <a:cubicBezTo>
                  <a:pt x="71" y="35"/>
                  <a:pt x="82" y="33"/>
                  <a:pt x="92" y="31"/>
                </a:cubicBezTo>
                <a:cubicBezTo>
                  <a:pt x="93" y="528"/>
                  <a:pt x="93" y="528"/>
                  <a:pt x="93" y="528"/>
                </a:cubicBezTo>
                <a:cubicBezTo>
                  <a:pt x="81" y="518"/>
                  <a:pt x="70" y="509"/>
                  <a:pt x="60" y="500"/>
                </a:cubicBezTo>
                <a:lnTo>
                  <a:pt x="60" y="38"/>
                </a:lnTo>
                <a:close/>
                <a:moveTo>
                  <a:pt x="14" y="435"/>
                </a:moveTo>
                <a:cubicBezTo>
                  <a:pt x="14" y="51"/>
                  <a:pt x="14" y="51"/>
                  <a:pt x="14" y="51"/>
                </a:cubicBezTo>
                <a:cubicBezTo>
                  <a:pt x="24" y="48"/>
                  <a:pt x="35" y="45"/>
                  <a:pt x="46" y="42"/>
                </a:cubicBezTo>
                <a:cubicBezTo>
                  <a:pt x="46" y="487"/>
                  <a:pt x="46" y="487"/>
                  <a:pt x="46" y="487"/>
                </a:cubicBezTo>
                <a:cubicBezTo>
                  <a:pt x="25" y="465"/>
                  <a:pt x="14" y="447"/>
                  <a:pt x="14" y="435"/>
                </a:cubicBezTo>
                <a:close/>
                <a:moveTo>
                  <a:pt x="107" y="539"/>
                </a:moveTo>
                <a:cubicBezTo>
                  <a:pt x="106" y="28"/>
                  <a:pt x="106" y="28"/>
                  <a:pt x="106" y="28"/>
                </a:cubicBezTo>
                <a:cubicBezTo>
                  <a:pt x="117" y="26"/>
                  <a:pt x="128" y="24"/>
                  <a:pt x="139" y="22"/>
                </a:cubicBezTo>
                <a:cubicBezTo>
                  <a:pt x="139" y="563"/>
                  <a:pt x="139" y="563"/>
                  <a:pt x="139" y="563"/>
                </a:cubicBezTo>
                <a:cubicBezTo>
                  <a:pt x="130" y="556"/>
                  <a:pt x="120" y="549"/>
                  <a:pt x="111" y="542"/>
                </a:cubicBezTo>
                <a:cubicBezTo>
                  <a:pt x="109" y="541"/>
                  <a:pt x="108" y="540"/>
                  <a:pt x="107" y="539"/>
                </a:cubicBezTo>
                <a:close/>
                <a:moveTo>
                  <a:pt x="464" y="435"/>
                </a:moveTo>
                <a:cubicBezTo>
                  <a:pt x="464" y="496"/>
                  <a:pt x="297" y="598"/>
                  <a:pt x="246" y="617"/>
                </a:cubicBezTo>
                <a:cubicBezTo>
                  <a:pt x="246" y="14"/>
                  <a:pt x="246" y="14"/>
                  <a:pt x="246" y="14"/>
                </a:cubicBezTo>
                <a:cubicBezTo>
                  <a:pt x="327" y="15"/>
                  <a:pt x="408" y="34"/>
                  <a:pt x="464" y="51"/>
                </a:cubicBezTo>
                <a:lnTo>
                  <a:pt x="464" y="4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136"/>
          <p:cNvSpPr>
            <a:spLocks noEditPoints="1"/>
          </p:cNvSpPr>
          <p:nvPr/>
        </p:nvSpPr>
        <p:spPr bwMode="auto">
          <a:xfrm>
            <a:off x="8404090" y="1903050"/>
            <a:ext cx="636399" cy="525979"/>
          </a:xfrm>
          <a:custGeom>
            <a:avLst/>
            <a:gdLst>
              <a:gd name="T0" fmla="*/ 100 w 616"/>
              <a:gd name="T1" fmla="*/ 285 h 509"/>
              <a:gd name="T2" fmla="*/ 323 w 616"/>
              <a:gd name="T3" fmla="*/ 422 h 509"/>
              <a:gd name="T4" fmla="*/ 323 w 616"/>
              <a:gd name="T5" fmla="*/ 278 h 509"/>
              <a:gd name="T6" fmla="*/ 114 w 616"/>
              <a:gd name="T7" fmla="*/ 292 h 509"/>
              <a:gd name="T8" fmla="*/ 612 w 616"/>
              <a:gd name="T9" fmla="*/ 188 h 509"/>
              <a:gd name="T10" fmla="*/ 555 w 616"/>
              <a:gd name="T11" fmla="*/ 4 h 509"/>
              <a:gd name="T12" fmla="*/ 554 w 616"/>
              <a:gd name="T13" fmla="*/ 3 h 509"/>
              <a:gd name="T14" fmla="*/ 553 w 616"/>
              <a:gd name="T15" fmla="*/ 1 h 509"/>
              <a:gd name="T16" fmla="*/ 551 w 616"/>
              <a:gd name="T17" fmla="*/ 1 h 509"/>
              <a:gd name="T18" fmla="*/ 549 w 616"/>
              <a:gd name="T19" fmla="*/ 0 h 509"/>
              <a:gd name="T20" fmla="*/ 308 w 616"/>
              <a:gd name="T21" fmla="*/ 0 h 509"/>
              <a:gd name="T22" fmla="*/ 147 w 616"/>
              <a:gd name="T23" fmla="*/ 0 h 509"/>
              <a:gd name="T24" fmla="*/ 66 w 616"/>
              <a:gd name="T25" fmla="*/ 0 h 509"/>
              <a:gd name="T26" fmla="*/ 64 w 616"/>
              <a:gd name="T27" fmla="*/ 1 h 509"/>
              <a:gd name="T28" fmla="*/ 62 w 616"/>
              <a:gd name="T29" fmla="*/ 2 h 509"/>
              <a:gd name="T30" fmla="*/ 61 w 616"/>
              <a:gd name="T31" fmla="*/ 4 h 509"/>
              <a:gd name="T32" fmla="*/ 60 w 616"/>
              <a:gd name="T33" fmla="*/ 5 h 509"/>
              <a:gd name="T34" fmla="*/ 27 w 616"/>
              <a:gd name="T35" fmla="*/ 242 h 509"/>
              <a:gd name="T36" fmla="*/ 582 w 616"/>
              <a:gd name="T37" fmla="*/ 509 h 509"/>
              <a:gd name="T38" fmla="*/ 606 w 616"/>
              <a:gd name="T39" fmla="*/ 229 h 509"/>
              <a:gd name="T40" fmla="*/ 464 w 616"/>
              <a:gd name="T41" fmla="*/ 232 h 509"/>
              <a:gd name="T42" fmla="*/ 463 w 616"/>
              <a:gd name="T43" fmla="*/ 14 h 509"/>
              <a:gd name="T44" fmla="*/ 391 w 616"/>
              <a:gd name="T45" fmla="*/ 219 h 509"/>
              <a:gd name="T46" fmla="*/ 315 w 616"/>
              <a:gd name="T47" fmla="*/ 14 h 509"/>
              <a:gd name="T48" fmla="*/ 391 w 616"/>
              <a:gd name="T49" fmla="*/ 219 h 509"/>
              <a:gd name="T50" fmla="*/ 257 w 616"/>
              <a:gd name="T51" fmla="*/ 232 h 509"/>
              <a:gd name="T52" fmla="*/ 234 w 616"/>
              <a:gd name="T53" fmla="*/ 14 h 509"/>
              <a:gd name="T54" fmla="*/ 117 w 616"/>
              <a:gd name="T55" fmla="*/ 192 h 509"/>
              <a:gd name="T56" fmla="*/ 202 w 616"/>
              <a:gd name="T57" fmla="*/ 190 h 509"/>
              <a:gd name="T58" fmla="*/ 117 w 616"/>
              <a:gd name="T59" fmla="*/ 192 h 509"/>
              <a:gd name="T60" fmla="*/ 72 w 616"/>
              <a:gd name="T61" fmla="*/ 14 h 509"/>
              <a:gd name="T62" fmla="*/ 48 w 616"/>
              <a:gd name="T63" fmla="*/ 232 h 509"/>
              <a:gd name="T64" fmla="*/ 392 w 616"/>
              <a:gd name="T65" fmla="*/ 495 h 509"/>
              <a:gd name="T66" fmla="*/ 503 w 616"/>
              <a:gd name="T67" fmla="*/ 495 h 509"/>
              <a:gd name="T68" fmla="*/ 517 w 616"/>
              <a:gd name="T69" fmla="*/ 285 h 509"/>
              <a:gd name="T70" fmla="*/ 378 w 616"/>
              <a:gd name="T71" fmla="*/ 285 h 509"/>
              <a:gd name="T72" fmla="*/ 41 w 616"/>
              <a:gd name="T73" fmla="*/ 246 h 509"/>
              <a:gd name="T74" fmla="*/ 113 w 616"/>
              <a:gd name="T75" fmla="*/ 229 h 509"/>
              <a:gd name="T76" fmla="*/ 215 w 616"/>
              <a:gd name="T77" fmla="*/ 229 h 509"/>
              <a:gd name="T78" fmla="*/ 308 w 616"/>
              <a:gd name="T79" fmla="*/ 217 h 509"/>
              <a:gd name="T80" fmla="*/ 410 w 616"/>
              <a:gd name="T81" fmla="*/ 217 h 509"/>
              <a:gd name="T82" fmla="*/ 511 w 616"/>
              <a:gd name="T83" fmla="*/ 217 h 509"/>
              <a:gd name="T84" fmla="*/ 575 w 616"/>
              <a:gd name="T85" fmla="*/ 495 h 509"/>
              <a:gd name="T86" fmla="*/ 513 w 616"/>
              <a:gd name="T87" fmla="*/ 189 h 509"/>
              <a:gd name="T88" fmla="*/ 598 w 616"/>
              <a:gd name="T89" fmla="*/ 192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16" h="509">
                <a:moveTo>
                  <a:pt x="323" y="278"/>
                </a:moveTo>
                <a:cubicBezTo>
                  <a:pt x="107" y="278"/>
                  <a:pt x="107" y="278"/>
                  <a:pt x="107" y="278"/>
                </a:cubicBezTo>
                <a:cubicBezTo>
                  <a:pt x="104" y="278"/>
                  <a:pt x="100" y="282"/>
                  <a:pt x="100" y="285"/>
                </a:cubicBezTo>
                <a:cubicBezTo>
                  <a:pt x="100" y="415"/>
                  <a:pt x="100" y="415"/>
                  <a:pt x="100" y="415"/>
                </a:cubicBezTo>
                <a:cubicBezTo>
                  <a:pt x="100" y="419"/>
                  <a:pt x="104" y="422"/>
                  <a:pt x="107" y="422"/>
                </a:cubicBezTo>
                <a:cubicBezTo>
                  <a:pt x="323" y="422"/>
                  <a:pt x="323" y="422"/>
                  <a:pt x="323" y="422"/>
                </a:cubicBezTo>
                <a:cubicBezTo>
                  <a:pt x="327" y="422"/>
                  <a:pt x="330" y="419"/>
                  <a:pt x="330" y="415"/>
                </a:cubicBezTo>
                <a:cubicBezTo>
                  <a:pt x="330" y="285"/>
                  <a:pt x="330" y="285"/>
                  <a:pt x="330" y="285"/>
                </a:cubicBezTo>
                <a:cubicBezTo>
                  <a:pt x="330" y="282"/>
                  <a:pt x="327" y="278"/>
                  <a:pt x="323" y="278"/>
                </a:cubicBezTo>
                <a:close/>
                <a:moveTo>
                  <a:pt x="316" y="408"/>
                </a:moveTo>
                <a:cubicBezTo>
                  <a:pt x="114" y="408"/>
                  <a:pt x="114" y="408"/>
                  <a:pt x="114" y="408"/>
                </a:cubicBezTo>
                <a:cubicBezTo>
                  <a:pt x="114" y="292"/>
                  <a:pt x="114" y="292"/>
                  <a:pt x="114" y="292"/>
                </a:cubicBezTo>
                <a:cubicBezTo>
                  <a:pt x="316" y="292"/>
                  <a:pt x="316" y="292"/>
                  <a:pt x="316" y="292"/>
                </a:cubicBezTo>
                <a:lnTo>
                  <a:pt x="316" y="408"/>
                </a:lnTo>
                <a:close/>
                <a:moveTo>
                  <a:pt x="612" y="188"/>
                </a:moveTo>
                <a:cubicBezTo>
                  <a:pt x="556" y="5"/>
                  <a:pt x="556" y="5"/>
                  <a:pt x="556" y="5"/>
                </a:cubicBezTo>
                <a:cubicBezTo>
                  <a:pt x="556" y="5"/>
                  <a:pt x="556" y="5"/>
                  <a:pt x="556" y="5"/>
                </a:cubicBezTo>
                <a:cubicBezTo>
                  <a:pt x="556" y="5"/>
                  <a:pt x="555" y="4"/>
                  <a:pt x="555" y="4"/>
                </a:cubicBezTo>
                <a:cubicBezTo>
                  <a:pt x="555" y="4"/>
                  <a:pt x="555" y="4"/>
                  <a:pt x="555" y="4"/>
                </a:cubicBezTo>
                <a:cubicBezTo>
                  <a:pt x="555" y="3"/>
                  <a:pt x="555" y="3"/>
                  <a:pt x="555" y="3"/>
                </a:cubicBezTo>
                <a:cubicBezTo>
                  <a:pt x="555" y="3"/>
                  <a:pt x="554" y="3"/>
                  <a:pt x="554" y="3"/>
                </a:cubicBezTo>
                <a:cubicBezTo>
                  <a:pt x="554" y="2"/>
                  <a:pt x="554" y="2"/>
                  <a:pt x="554" y="2"/>
                </a:cubicBezTo>
                <a:cubicBezTo>
                  <a:pt x="554" y="2"/>
                  <a:pt x="553" y="2"/>
                  <a:pt x="553" y="2"/>
                </a:cubicBezTo>
                <a:cubicBezTo>
                  <a:pt x="553" y="2"/>
                  <a:pt x="553" y="1"/>
                  <a:pt x="553" y="1"/>
                </a:cubicBezTo>
                <a:cubicBezTo>
                  <a:pt x="552" y="1"/>
                  <a:pt x="552" y="1"/>
                  <a:pt x="552" y="1"/>
                </a:cubicBezTo>
                <a:cubicBezTo>
                  <a:pt x="552" y="1"/>
                  <a:pt x="552" y="1"/>
                  <a:pt x="551" y="1"/>
                </a:cubicBezTo>
                <a:cubicBezTo>
                  <a:pt x="551" y="1"/>
                  <a:pt x="551" y="1"/>
                  <a:pt x="551" y="1"/>
                </a:cubicBezTo>
                <a:cubicBezTo>
                  <a:pt x="551" y="0"/>
                  <a:pt x="550" y="0"/>
                  <a:pt x="550" y="0"/>
                </a:cubicBezTo>
                <a:cubicBezTo>
                  <a:pt x="550" y="0"/>
                  <a:pt x="550" y="0"/>
                  <a:pt x="549" y="0"/>
                </a:cubicBezTo>
                <a:cubicBezTo>
                  <a:pt x="549" y="0"/>
                  <a:pt x="549" y="0"/>
                  <a:pt x="549" y="0"/>
                </a:cubicBezTo>
                <a:cubicBezTo>
                  <a:pt x="469" y="0"/>
                  <a:pt x="469" y="0"/>
                  <a:pt x="469" y="0"/>
                </a:cubicBezTo>
                <a:cubicBezTo>
                  <a:pt x="469" y="0"/>
                  <a:pt x="469" y="0"/>
                  <a:pt x="469" y="0"/>
                </a:cubicBezTo>
                <a:cubicBezTo>
                  <a:pt x="308" y="0"/>
                  <a:pt x="308" y="0"/>
                  <a:pt x="308" y="0"/>
                </a:cubicBezTo>
                <a:cubicBezTo>
                  <a:pt x="308" y="0"/>
                  <a:pt x="308" y="0"/>
                  <a:pt x="308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7" y="0"/>
                  <a:pt x="66" y="0"/>
                  <a:pt x="66" y="0"/>
                </a:cubicBezTo>
                <a:cubicBezTo>
                  <a:pt x="66" y="0"/>
                  <a:pt x="66" y="0"/>
                  <a:pt x="65" y="1"/>
                </a:cubicBezTo>
                <a:cubicBezTo>
                  <a:pt x="65" y="1"/>
                  <a:pt x="65" y="1"/>
                  <a:pt x="65" y="1"/>
                </a:cubicBezTo>
                <a:cubicBezTo>
                  <a:pt x="65" y="1"/>
                  <a:pt x="64" y="1"/>
                  <a:pt x="64" y="1"/>
                </a:cubicBezTo>
                <a:cubicBezTo>
                  <a:pt x="64" y="1"/>
                  <a:pt x="64" y="1"/>
                  <a:pt x="64" y="1"/>
                </a:cubicBezTo>
                <a:cubicBezTo>
                  <a:pt x="63" y="1"/>
                  <a:pt x="63" y="2"/>
                  <a:pt x="63" y="2"/>
                </a:cubicBezTo>
                <a:cubicBezTo>
                  <a:pt x="63" y="2"/>
                  <a:pt x="63" y="2"/>
                  <a:pt x="62" y="2"/>
                </a:cubicBezTo>
                <a:cubicBezTo>
                  <a:pt x="62" y="2"/>
                  <a:pt x="62" y="2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1" y="3"/>
                  <a:pt x="61" y="3"/>
                  <a:pt x="61" y="4"/>
                </a:cubicBezTo>
                <a:cubicBezTo>
                  <a:pt x="61" y="4"/>
                  <a:pt x="61" y="4"/>
                  <a:pt x="61" y="4"/>
                </a:cubicBezTo>
                <a:cubicBezTo>
                  <a:pt x="61" y="4"/>
                  <a:pt x="61" y="5"/>
                  <a:pt x="61" y="5"/>
                </a:cubicBezTo>
                <a:cubicBezTo>
                  <a:pt x="61" y="5"/>
                  <a:pt x="60" y="5"/>
                  <a:pt x="60" y="5"/>
                </a:cubicBezTo>
                <a:cubicBezTo>
                  <a:pt x="5" y="188"/>
                  <a:pt x="5" y="188"/>
                  <a:pt x="5" y="188"/>
                </a:cubicBezTo>
                <a:cubicBezTo>
                  <a:pt x="0" y="203"/>
                  <a:pt x="2" y="218"/>
                  <a:pt x="10" y="229"/>
                </a:cubicBezTo>
                <a:cubicBezTo>
                  <a:pt x="15" y="235"/>
                  <a:pt x="20" y="239"/>
                  <a:pt x="27" y="242"/>
                </a:cubicBezTo>
                <a:cubicBezTo>
                  <a:pt x="27" y="502"/>
                  <a:pt x="27" y="502"/>
                  <a:pt x="27" y="502"/>
                </a:cubicBezTo>
                <a:cubicBezTo>
                  <a:pt x="27" y="506"/>
                  <a:pt x="30" y="509"/>
                  <a:pt x="34" y="509"/>
                </a:cubicBezTo>
                <a:cubicBezTo>
                  <a:pt x="582" y="509"/>
                  <a:pt x="582" y="509"/>
                  <a:pt x="582" y="509"/>
                </a:cubicBezTo>
                <a:cubicBezTo>
                  <a:pt x="586" y="509"/>
                  <a:pt x="589" y="506"/>
                  <a:pt x="589" y="502"/>
                </a:cubicBezTo>
                <a:cubicBezTo>
                  <a:pt x="589" y="242"/>
                  <a:pt x="589" y="242"/>
                  <a:pt x="589" y="242"/>
                </a:cubicBezTo>
                <a:cubicBezTo>
                  <a:pt x="596" y="239"/>
                  <a:pt x="602" y="235"/>
                  <a:pt x="606" y="229"/>
                </a:cubicBezTo>
                <a:cubicBezTo>
                  <a:pt x="614" y="218"/>
                  <a:pt x="616" y="203"/>
                  <a:pt x="612" y="188"/>
                </a:cubicBezTo>
                <a:close/>
                <a:moveTo>
                  <a:pt x="493" y="220"/>
                </a:moveTo>
                <a:cubicBezTo>
                  <a:pt x="486" y="228"/>
                  <a:pt x="476" y="232"/>
                  <a:pt x="464" y="232"/>
                </a:cubicBezTo>
                <a:cubicBezTo>
                  <a:pt x="439" y="232"/>
                  <a:pt x="417" y="213"/>
                  <a:pt x="414" y="190"/>
                </a:cubicBezTo>
                <a:cubicBezTo>
                  <a:pt x="396" y="14"/>
                  <a:pt x="396" y="14"/>
                  <a:pt x="396" y="14"/>
                </a:cubicBezTo>
                <a:cubicBezTo>
                  <a:pt x="463" y="14"/>
                  <a:pt x="463" y="14"/>
                  <a:pt x="463" y="14"/>
                </a:cubicBezTo>
                <a:cubicBezTo>
                  <a:pt x="499" y="192"/>
                  <a:pt x="499" y="192"/>
                  <a:pt x="499" y="192"/>
                </a:cubicBezTo>
                <a:cubicBezTo>
                  <a:pt x="501" y="202"/>
                  <a:pt x="499" y="212"/>
                  <a:pt x="493" y="220"/>
                </a:cubicBezTo>
                <a:close/>
                <a:moveTo>
                  <a:pt x="391" y="219"/>
                </a:moveTo>
                <a:cubicBezTo>
                  <a:pt x="383" y="228"/>
                  <a:pt x="373" y="232"/>
                  <a:pt x="360" y="232"/>
                </a:cubicBezTo>
                <a:cubicBezTo>
                  <a:pt x="336" y="232"/>
                  <a:pt x="315" y="213"/>
                  <a:pt x="315" y="190"/>
                </a:cubicBezTo>
                <a:cubicBezTo>
                  <a:pt x="315" y="14"/>
                  <a:pt x="315" y="14"/>
                  <a:pt x="315" y="14"/>
                </a:cubicBezTo>
                <a:cubicBezTo>
                  <a:pt x="382" y="14"/>
                  <a:pt x="382" y="14"/>
                  <a:pt x="382" y="14"/>
                </a:cubicBezTo>
                <a:cubicBezTo>
                  <a:pt x="400" y="191"/>
                  <a:pt x="400" y="191"/>
                  <a:pt x="400" y="191"/>
                </a:cubicBezTo>
                <a:cubicBezTo>
                  <a:pt x="401" y="201"/>
                  <a:pt x="398" y="211"/>
                  <a:pt x="391" y="219"/>
                </a:cubicBezTo>
                <a:close/>
                <a:moveTo>
                  <a:pt x="301" y="190"/>
                </a:moveTo>
                <a:cubicBezTo>
                  <a:pt x="301" y="201"/>
                  <a:pt x="297" y="212"/>
                  <a:pt x="288" y="220"/>
                </a:cubicBezTo>
                <a:cubicBezTo>
                  <a:pt x="280" y="228"/>
                  <a:pt x="269" y="232"/>
                  <a:pt x="257" y="232"/>
                </a:cubicBezTo>
                <a:cubicBezTo>
                  <a:pt x="244" y="232"/>
                  <a:pt x="233" y="228"/>
                  <a:pt x="226" y="219"/>
                </a:cubicBezTo>
                <a:cubicBezTo>
                  <a:pt x="219" y="211"/>
                  <a:pt x="216" y="201"/>
                  <a:pt x="217" y="191"/>
                </a:cubicBezTo>
                <a:cubicBezTo>
                  <a:pt x="234" y="14"/>
                  <a:pt x="234" y="14"/>
                  <a:pt x="234" y="14"/>
                </a:cubicBezTo>
                <a:cubicBezTo>
                  <a:pt x="301" y="14"/>
                  <a:pt x="301" y="14"/>
                  <a:pt x="301" y="14"/>
                </a:cubicBezTo>
                <a:lnTo>
                  <a:pt x="301" y="190"/>
                </a:lnTo>
                <a:close/>
                <a:moveTo>
                  <a:pt x="117" y="192"/>
                </a:moveTo>
                <a:cubicBezTo>
                  <a:pt x="153" y="14"/>
                  <a:pt x="153" y="14"/>
                  <a:pt x="153" y="14"/>
                </a:cubicBezTo>
                <a:cubicBezTo>
                  <a:pt x="220" y="14"/>
                  <a:pt x="220" y="14"/>
                  <a:pt x="220" y="14"/>
                </a:cubicBezTo>
                <a:cubicBezTo>
                  <a:pt x="202" y="190"/>
                  <a:pt x="202" y="190"/>
                  <a:pt x="202" y="190"/>
                </a:cubicBezTo>
                <a:cubicBezTo>
                  <a:pt x="200" y="213"/>
                  <a:pt x="177" y="232"/>
                  <a:pt x="152" y="232"/>
                </a:cubicBezTo>
                <a:cubicBezTo>
                  <a:pt x="140" y="232"/>
                  <a:pt x="130" y="228"/>
                  <a:pt x="123" y="220"/>
                </a:cubicBezTo>
                <a:cubicBezTo>
                  <a:pt x="117" y="212"/>
                  <a:pt x="115" y="202"/>
                  <a:pt x="117" y="192"/>
                </a:cubicBezTo>
                <a:close/>
                <a:moveTo>
                  <a:pt x="22" y="220"/>
                </a:moveTo>
                <a:cubicBezTo>
                  <a:pt x="16" y="213"/>
                  <a:pt x="15" y="203"/>
                  <a:pt x="18" y="192"/>
                </a:cubicBezTo>
                <a:cubicBezTo>
                  <a:pt x="72" y="14"/>
                  <a:pt x="72" y="14"/>
                  <a:pt x="72" y="14"/>
                </a:cubicBezTo>
                <a:cubicBezTo>
                  <a:pt x="139" y="14"/>
                  <a:pt x="139" y="14"/>
                  <a:pt x="139" y="14"/>
                </a:cubicBezTo>
                <a:cubicBezTo>
                  <a:pt x="103" y="189"/>
                  <a:pt x="103" y="189"/>
                  <a:pt x="103" y="189"/>
                </a:cubicBezTo>
                <a:cubicBezTo>
                  <a:pt x="99" y="212"/>
                  <a:pt x="73" y="232"/>
                  <a:pt x="48" y="232"/>
                </a:cubicBezTo>
                <a:cubicBezTo>
                  <a:pt x="37" y="232"/>
                  <a:pt x="27" y="228"/>
                  <a:pt x="22" y="220"/>
                </a:cubicBezTo>
                <a:close/>
                <a:moveTo>
                  <a:pt x="503" y="495"/>
                </a:moveTo>
                <a:cubicBezTo>
                  <a:pt x="392" y="495"/>
                  <a:pt x="392" y="495"/>
                  <a:pt x="392" y="495"/>
                </a:cubicBezTo>
                <a:cubicBezTo>
                  <a:pt x="392" y="292"/>
                  <a:pt x="392" y="292"/>
                  <a:pt x="392" y="292"/>
                </a:cubicBezTo>
                <a:cubicBezTo>
                  <a:pt x="503" y="292"/>
                  <a:pt x="503" y="292"/>
                  <a:pt x="503" y="292"/>
                </a:cubicBezTo>
                <a:lnTo>
                  <a:pt x="503" y="495"/>
                </a:lnTo>
                <a:close/>
                <a:moveTo>
                  <a:pt x="575" y="495"/>
                </a:moveTo>
                <a:cubicBezTo>
                  <a:pt x="517" y="495"/>
                  <a:pt x="517" y="495"/>
                  <a:pt x="517" y="495"/>
                </a:cubicBezTo>
                <a:cubicBezTo>
                  <a:pt x="517" y="285"/>
                  <a:pt x="517" y="285"/>
                  <a:pt x="517" y="285"/>
                </a:cubicBezTo>
                <a:cubicBezTo>
                  <a:pt x="517" y="282"/>
                  <a:pt x="514" y="278"/>
                  <a:pt x="510" y="278"/>
                </a:cubicBezTo>
                <a:cubicBezTo>
                  <a:pt x="385" y="278"/>
                  <a:pt x="385" y="278"/>
                  <a:pt x="385" y="278"/>
                </a:cubicBezTo>
                <a:cubicBezTo>
                  <a:pt x="381" y="278"/>
                  <a:pt x="378" y="282"/>
                  <a:pt x="378" y="285"/>
                </a:cubicBezTo>
                <a:cubicBezTo>
                  <a:pt x="378" y="495"/>
                  <a:pt x="378" y="495"/>
                  <a:pt x="378" y="495"/>
                </a:cubicBezTo>
                <a:cubicBezTo>
                  <a:pt x="41" y="495"/>
                  <a:pt x="41" y="495"/>
                  <a:pt x="41" y="495"/>
                </a:cubicBezTo>
                <a:cubicBezTo>
                  <a:pt x="41" y="246"/>
                  <a:pt x="41" y="246"/>
                  <a:pt x="41" y="246"/>
                </a:cubicBezTo>
                <a:cubicBezTo>
                  <a:pt x="43" y="246"/>
                  <a:pt x="46" y="246"/>
                  <a:pt x="48" y="246"/>
                </a:cubicBezTo>
                <a:cubicBezTo>
                  <a:pt x="71" y="246"/>
                  <a:pt x="92" y="234"/>
                  <a:pt x="106" y="217"/>
                </a:cubicBezTo>
                <a:cubicBezTo>
                  <a:pt x="107" y="221"/>
                  <a:pt x="110" y="225"/>
                  <a:pt x="113" y="229"/>
                </a:cubicBezTo>
                <a:cubicBezTo>
                  <a:pt x="122" y="240"/>
                  <a:pt x="136" y="246"/>
                  <a:pt x="152" y="246"/>
                </a:cubicBezTo>
                <a:cubicBezTo>
                  <a:pt x="175" y="246"/>
                  <a:pt x="196" y="234"/>
                  <a:pt x="207" y="216"/>
                </a:cubicBezTo>
                <a:cubicBezTo>
                  <a:pt x="209" y="221"/>
                  <a:pt x="212" y="225"/>
                  <a:pt x="215" y="229"/>
                </a:cubicBezTo>
                <a:cubicBezTo>
                  <a:pt x="226" y="240"/>
                  <a:pt x="241" y="246"/>
                  <a:pt x="257" y="246"/>
                </a:cubicBezTo>
                <a:cubicBezTo>
                  <a:pt x="272" y="246"/>
                  <a:pt x="287" y="240"/>
                  <a:pt x="298" y="230"/>
                </a:cubicBezTo>
                <a:cubicBezTo>
                  <a:pt x="302" y="226"/>
                  <a:pt x="306" y="221"/>
                  <a:pt x="308" y="217"/>
                </a:cubicBezTo>
                <a:cubicBezTo>
                  <a:pt x="318" y="234"/>
                  <a:pt x="338" y="246"/>
                  <a:pt x="360" y="246"/>
                </a:cubicBezTo>
                <a:cubicBezTo>
                  <a:pt x="376" y="246"/>
                  <a:pt x="391" y="240"/>
                  <a:pt x="401" y="229"/>
                </a:cubicBezTo>
                <a:cubicBezTo>
                  <a:pt x="405" y="225"/>
                  <a:pt x="407" y="221"/>
                  <a:pt x="410" y="217"/>
                </a:cubicBezTo>
                <a:cubicBezTo>
                  <a:pt x="421" y="234"/>
                  <a:pt x="442" y="246"/>
                  <a:pt x="464" y="246"/>
                </a:cubicBezTo>
                <a:cubicBezTo>
                  <a:pt x="480" y="246"/>
                  <a:pt x="495" y="240"/>
                  <a:pt x="504" y="229"/>
                </a:cubicBezTo>
                <a:cubicBezTo>
                  <a:pt x="507" y="225"/>
                  <a:pt x="509" y="221"/>
                  <a:pt x="511" y="217"/>
                </a:cubicBezTo>
                <a:cubicBezTo>
                  <a:pt x="524" y="234"/>
                  <a:pt x="546" y="246"/>
                  <a:pt x="568" y="246"/>
                </a:cubicBezTo>
                <a:cubicBezTo>
                  <a:pt x="570" y="246"/>
                  <a:pt x="573" y="246"/>
                  <a:pt x="575" y="246"/>
                </a:cubicBezTo>
                <a:lnTo>
                  <a:pt x="575" y="495"/>
                </a:lnTo>
                <a:close/>
                <a:moveTo>
                  <a:pt x="595" y="220"/>
                </a:moveTo>
                <a:cubicBezTo>
                  <a:pt x="589" y="228"/>
                  <a:pt x="579" y="232"/>
                  <a:pt x="568" y="232"/>
                </a:cubicBezTo>
                <a:cubicBezTo>
                  <a:pt x="543" y="232"/>
                  <a:pt x="518" y="212"/>
                  <a:pt x="513" y="189"/>
                </a:cubicBezTo>
                <a:cubicBezTo>
                  <a:pt x="477" y="14"/>
                  <a:pt x="477" y="14"/>
                  <a:pt x="477" y="14"/>
                </a:cubicBezTo>
                <a:cubicBezTo>
                  <a:pt x="544" y="14"/>
                  <a:pt x="544" y="14"/>
                  <a:pt x="544" y="14"/>
                </a:cubicBezTo>
                <a:cubicBezTo>
                  <a:pt x="598" y="192"/>
                  <a:pt x="598" y="192"/>
                  <a:pt x="598" y="192"/>
                </a:cubicBezTo>
                <a:cubicBezTo>
                  <a:pt x="601" y="203"/>
                  <a:pt x="600" y="213"/>
                  <a:pt x="595" y="2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40"/>
          <p:cNvSpPr>
            <a:spLocks noEditPoints="1"/>
          </p:cNvSpPr>
          <p:nvPr/>
        </p:nvSpPr>
        <p:spPr bwMode="auto">
          <a:xfrm>
            <a:off x="4749485" y="1849184"/>
            <a:ext cx="631176" cy="633710"/>
          </a:xfrm>
          <a:custGeom>
            <a:avLst/>
            <a:gdLst>
              <a:gd name="T0" fmla="*/ 418 w 791"/>
              <a:gd name="T1" fmla="*/ 262 h 792"/>
              <a:gd name="T2" fmla="*/ 402 w 791"/>
              <a:gd name="T3" fmla="*/ 292 h 792"/>
              <a:gd name="T4" fmla="*/ 527 w 791"/>
              <a:gd name="T5" fmla="*/ 280 h 792"/>
              <a:gd name="T6" fmla="*/ 370 w 791"/>
              <a:gd name="T7" fmla="*/ 236 h 792"/>
              <a:gd name="T8" fmla="*/ 453 w 791"/>
              <a:gd name="T9" fmla="*/ 288 h 792"/>
              <a:gd name="T10" fmla="*/ 494 w 791"/>
              <a:gd name="T11" fmla="*/ 281 h 792"/>
              <a:gd name="T12" fmla="*/ 757 w 791"/>
              <a:gd name="T13" fmla="*/ 235 h 792"/>
              <a:gd name="T14" fmla="*/ 467 w 791"/>
              <a:gd name="T15" fmla="*/ 7 h 792"/>
              <a:gd name="T16" fmla="*/ 395 w 791"/>
              <a:gd name="T17" fmla="*/ 0 h 792"/>
              <a:gd name="T18" fmla="*/ 225 w 791"/>
              <a:gd name="T19" fmla="*/ 39 h 792"/>
              <a:gd name="T20" fmla="*/ 15 w 791"/>
              <a:gd name="T21" fmla="*/ 285 h 792"/>
              <a:gd name="T22" fmla="*/ 2 w 791"/>
              <a:gd name="T23" fmla="*/ 350 h 792"/>
              <a:gd name="T24" fmla="*/ 0 w 791"/>
              <a:gd name="T25" fmla="*/ 419 h 792"/>
              <a:gd name="T26" fmla="*/ 167 w 791"/>
              <a:gd name="T27" fmla="*/ 719 h 792"/>
              <a:gd name="T28" fmla="*/ 71 w 791"/>
              <a:gd name="T29" fmla="*/ 597 h 792"/>
              <a:gd name="T30" fmla="*/ 14 w 791"/>
              <a:gd name="T31" fmla="*/ 382 h 792"/>
              <a:gd name="T32" fmla="*/ 18 w 791"/>
              <a:gd name="T33" fmla="*/ 336 h 792"/>
              <a:gd name="T34" fmla="*/ 122 w 791"/>
              <a:gd name="T35" fmla="*/ 524 h 792"/>
              <a:gd name="T36" fmla="*/ 117 w 791"/>
              <a:gd name="T37" fmla="*/ 177 h 792"/>
              <a:gd name="T38" fmla="*/ 101 w 791"/>
              <a:gd name="T39" fmla="*/ 153 h 792"/>
              <a:gd name="T40" fmla="*/ 198 w 791"/>
              <a:gd name="T41" fmla="*/ 69 h 792"/>
              <a:gd name="T42" fmla="*/ 248 w 791"/>
              <a:gd name="T43" fmla="*/ 68 h 792"/>
              <a:gd name="T44" fmla="*/ 221 w 791"/>
              <a:gd name="T45" fmla="*/ 77 h 792"/>
              <a:gd name="T46" fmla="*/ 443 w 791"/>
              <a:gd name="T47" fmla="*/ 17 h 792"/>
              <a:gd name="T48" fmla="*/ 300 w 791"/>
              <a:gd name="T49" fmla="*/ 86 h 792"/>
              <a:gd name="T50" fmla="*/ 263 w 791"/>
              <a:gd name="T51" fmla="*/ 64 h 792"/>
              <a:gd name="T52" fmla="*/ 757 w 791"/>
              <a:gd name="T53" fmla="*/ 519 h 792"/>
              <a:gd name="T54" fmla="*/ 732 w 791"/>
              <a:gd name="T55" fmla="*/ 273 h 792"/>
              <a:gd name="T56" fmla="*/ 725 w 791"/>
              <a:gd name="T57" fmla="*/ 259 h 792"/>
              <a:gd name="T58" fmla="*/ 642 w 791"/>
              <a:gd name="T59" fmla="*/ 315 h 792"/>
              <a:gd name="T60" fmla="*/ 602 w 791"/>
              <a:gd name="T61" fmla="*/ 392 h 792"/>
              <a:gd name="T62" fmla="*/ 591 w 791"/>
              <a:gd name="T63" fmla="*/ 419 h 792"/>
              <a:gd name="T64" fmla="*/ 454 w 791"/>
              <a:gd name="T65" fmla="*/ 677 h 792"/>
              <a:gd name="T66" fmla="*/ 323 w 791"/>
              <a:gd name="T67" fmla="*/ 460 h 792"/>
              <a:gd name="T68" fmla="*/ 310 w 791"/>
              <a:gd name="T69" fmla="*/ 240 h 792"/>
              <a:gd name="T70" fmla="*/ 434 w 791"/>
              <a:gd name="T71" fmla="*/ 180 h 792"/>
              <a:gd name="T72" fmla="*/ 400 w 791"/>
              <a:gd name="T73" fmla="*/ 104 h 792"/>
              <a:gd name="T74" fmla="*/ 79 w 791"/>
              <a:gd name="T75" fmla="*/ 444 h 792"/>
              <a:gd name="T76" fmla="*/ 322 w 791"/>
              <a:gd name="T77" fmla="*/ 97 h 792"/>
              <a:gd name="T78" fmla="*/ 305 w 791"/>
              <a:gd name="T79" fmla="*/ 115 h 792"/>
              <a:gd name="T80" fmla="*/ 479 w 791"/>
              <a:gd name="T81" fmla="*/ 76 h 792"/>
              <a:gd name="T82" fmla="*/ 327 w 791"/>
              <a:gd name="T83" fmla="*/ 122 h 792"/>
              <a:gd name="T84" fmla="*/ 381 w 791"/>
              <a:gd name="T85" fmla="*/ 164 h 792"/>
              <a:gd name="T86" fmla="*/ 337 w 791"/>
              <a:gd name="T87" fmla="*/ 189 h 792"/>
              <a:gd name="T88" fmla="*/ 255 w 791"/>
              <a:gd name="T89" fmla="*/ 144 h 792"/>
              <a:gd name="T90" fmla="*/ 360 w 791"/>
              <a:gd name="T91" fmla="*/ 168 h 792"/>
              <a:gd name="T92" fmla="*/ 330 w 791"/>
              <a:gd name="T93" fmla="*/ 176 h 792"/>
              <a:gd name="T94" fmla="*/ 229 w 791"/>
              <a:gd name="T95" fmla="*/ 389 h 792"/>
              <a:gd name="T96" fmla="*/ 325 w 791"/>
              <a:gd name="T97" fmla="*/ 474 h 792"/>
              <a:gd name="T98" fmla="*/ 402 w 791"/>
              <a:gd name="T99" fmla="*/ 567 h 792"/>
              <a:gd name="T100" fmla="*/ 423 w 791"/>
              <a:gd name="T101" fmla="*/ 165 h 792"/>
              <a:gd name="T102" fmla="*/ 240 w 791"/>
              <a:gd name="T103" fmla="*/ 648 h 792"/>
              <a:gd name="T104" fmla="*/ 220 w 791"/>
              <a:gd name="T105" fmla="*/ 533 h 792"/>
              <a:gd name="T106" fmla="*/ 458 w 791"/>
              <a:gd name="T107" fmla="*/ 691 h 792"/>
              <a:gd name="T108" fmla="*/ 536 w 791"/>
              <a:gd name="T109" fmla="*/ 648 h 792"/>
              <a:gd name="T110" fmla="*/ 570 w 791"/>
              <a:gd name="T111" fmla="*/ 592 h 792"/>
              <a:gd name="T112" fmla="*/ 669 w 791"/>
              <a:gd name="T113" fmla="*/ 66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91" h="792">
                <a:moveTo>
                  <a:pt x="495" y="267"/>
                </a:moveTo>
                <a:cubicBezTo>
                  <a:pt x="495" y="267"/>
                  <a:pt x="495" y="267"/>
                  <a:pt x="494" y="267"/>
                </a:cubicBezTo>
                <a:cubicBezTo>
                  <a:pt x="489" y="267"/>
                  <a:pt x="472" y="265"/>
                  <a:pt x="463" y="264"/>
                </a:cubicBezTo>
                <a:cubicBezTo>
                  <a:pt x="453" y="252"/>
                  <a:pt x="430" y="223"/>
                  <a:pt x="413" y="223"/>
                </a:cubicBezTo>
                <a:cubicBezTo>
                  <a:pt x="413" y="223"/>
                  <a:pt x="412" y="223"/>
                  <a:pt x="411" y="223"/>
                </a:cubicBezTo>
                <a:cubicBezTo>
                  <a:pt x="404" y="224"/>
                  <a:pt x="402" y="228"/>
                  <a:pt x="402" y="230"/>
                </a:cubicBezTo>
                <a:cubicBezTo>
                  <a:pt x="400" y="238"/>
                  <a:pt x="407" y="244"/>
                  <a:pt x="417" y="252"/>
                </a:cubicBezTo>
                <a:cubicBezTo>
                  <a:pt x="419" y="254"/>
                  <a:pt x="422" y="256"/>
                  <a:pt x="424" y="258"/>
                </a:cubicBezTo>
                <a:cubicBezTo>
                  <a:pt x="423" y="259"/>
                  <a:pt x="420" y="261"/>
                  <a:pt x="418" y="262"/>
                </a:cubicBezTo>
                <a:cubicBezTo>
                  <a:pt x="413" y="249"/>
                  <a:pt x="392" y="233"/>
                  <a:pt x="379" y="224"/>
                </a:cubicBezTo>
                <a:cubicBezTo>
                  <a:pt x="376" y="223"/>
                  <a:pt x="373" y="222"/>
                  <a:pt x="370" y="222"/>
                </a:cubicBezTo>
                <a:cubicBezTo>
                  <a:pt x="351" y="222"/>
                  <a:pt x="330" y="258"/>
                  <a:pt x="324" y="269"/>
                </a:cubicBezTo>
                <a:cubicBezTo>
                  <a:pt x="323" y="270"/>
                  <a:pt x="323" y="272"/>
                  <a:pt x="323" y="273"/>
                </a:cubicBezTo>
                <a:cubicBezTo>
                  <a:pt x="323" y="278"/>
                  <a:pt x="327" y="290"/>
                  <a:pt x="346" y="290"/>
                </a:cubicBezTo>
                <a:cubicBezTo>
                  <a:pt x="361" y="290"/>
                  <a:pt x="381" y="283"/>
                  <a:pt x="391" y="279"/>
                </a:cubicBezTo>
                <a:cubicBezTo>
                  <a:pt x="391" y="279"/>
                  <a:pt x="391" y="279"/>
                  <a:pt x="391" y="279"/>
                </a:cubicBezTo>
                <a:cubicBezTo>
                  <a:pt x="391" y="279"/>
                  <a:pt x="392" y="279"/>
                  <a:pt x="392" y="279"/>
                </a:cubicBezTo>
                <a:cubicBezTo>
                  <a:pt x="394" y="279"/>
                  <a:pt x="399" y="287"/>
                  <a:pt x="402" y="292"/>
                </a:cubicBezTo>
                <a:cubicBezTo>
                  <a:pt x="407" y="301"/>
                  <a:pt x="412" y="310"/>
                  <a:pt x="421" y="315"/>
                </a:cubicBezTo>
                <a:cubicBezTo>
                  <a:pt x="424" y="317"/>
                  <a:pt x="428" y="318"/>
                  <a:pt x="432" y="318"/>
                </a:cubicBezTo>
                <a:cubicBezTo>
                  <a:pt x="432" y="318"/>
                  <a:pt x="432" y="318"/>
                  <a:pt x="432" y="318"/>
                </a:cubicBezTo>
                <a:cubicBezTo>
                  <a:pt x="445" y="318"/>
                  <a:pt x="455" y="308"/>
                  <a:pt x="463" y="299"/>
                </a:cubicBezTo>
                <a:cubicBezTo>
                  <a:pt x="465" y="300"/>
                  <a:pt x="468" y="301"/>
                  <a:pt x="471" y="302"/>
                </a:cubicBezTo>
                <a:cubicBezTo>
                  <a:pt x="480" y="306"/>
                  <a:pt x="492" y="310"/>
                  <a:pt x="503" y="310"/>
                </a:cubicBezTo>
                <a:cubicBezTo>
                  <a:pt x="503" y="310"/>
                  <a:pt x="503" y="310"/>
                  <a:pt x="503" y="310"/>
                </a:cubicBezTo>
                <a:cubicBezTo>
                  <a:pt x="514" y="310"/>
                  <a:pt x="521" y="305"/>
                  <a:pt x="524" y="300"/>
                </a:cubicBezTo>
                <a:cubicBezTo>
                  <a:pt x="531" y="291"/>
                  <a:pt x="529" y="284"/>
                  <a:pt x="527" y="280"/>
                </a:cubicBezTo>
                <a:cubicBezTo>
                  <a:pt x="521" y="267"/>
                  <a:pt x="498" y="266"/>
                  <a:pt x="497" y="266"/>
                </a:cubicBezTo>
                <a:cubicBezTo>
                  <a:pt x="496" y="266"/>
                  <a:pt x="495" y="267"/>
                  <a:pt x="495" y="267"/>
                </a:cubicBezTo>
                <a:close/>
                <a:moveTo>
                  <a:pt x="403" y="269"/>
                </a:moveTo>
                <a:cubicBezTo>
                  <a:pt x="400" y="267"/>
                  <a:pt x="396" y="265"/>
                  <a:pt x="392" y="265"/>
                </a:cubicBezTo>
                <a:cubicBezTo>
                  <a:pt x="390" y="265"/>
                  <a:pt x="388" y="265"/>
                  <a:pt x="387" y="266"/>
                </a:cubicBezTo>
                <a:cubicBezTo>
                  <a:pt x="386" y="266"/>
                  <a:pt x="386" y="266"/>
                  <a:pt x="386" y="266"/>
                </a:cubicBezTo>
                <a:cubicBezTo>
                  <a:pt x="377" y="269"/>
                  <a:pt x="358" y="276"/>
                  <a:pt x="346" y="276"/>
                </a:cubicBezTo>
                <a:cubicBezTo>
                  <a:pt x="340" y="276"/>
                  <a:pt x="338" y="274"/>
                  <a:pt x="337" y="273"/>
                </a:cubicBezTo>
                <a:cubicBezTo>
                  <a:pt x="348" y="255"/>
                  <a:pt x="363" y="236"/>
                  <a:pt x="370" y="236"/>
                </a:cubicBezTo>
                <a:cubicBezTo>
                  <a:pt x="370" y="236"/>
                  <a:pt x="371" y="236"/>
                  <a:pt x="371" y="236"/>
                </a:cubicBezTo>
                <a:cubicBezTo>
                  <a:pt x="391" y="250"/>
                  <a:pt x="403" y="262"/>
                  <a:pt x="405" y="267"/>
                </a:cubicBezTo>
                <a:cubicBezTo>
                  <a:pt x="404" y="268"/>
                  <a:pt x="404" y="268"/>
                  <a:pt x="403" y="269"/>
                </a:cubicBezTo>
                <a:close/>
                <a:moveTo>
                  <a:pt x="515" y="286"/>
                </a:moveTo>
                <a:cubicBezTo>
                  <a:pt x="515" y="287"/>
                  <a:pt x="515" y="289"/>
                  <a:pt x="513" y="292"/>
                </a:cubicBezTo>
                <a:cubicBezTo>
                  <a:pt x="511" y="294"/>
                  <a:pt x="509" y="296"/>
                  <a:pt x="503" y="296"/>
                </a:cubicBezTo>
                <a:cubicBezTo>
                  <a:pt x="494" y="296"/>
                  <a:pt x="484" y="292"/>
                  <a:pt x="476" y="289"/>
                </a:cubicBezTo>
                <a:cubicBezTo>
                  <a:pt x="469" y="286"/>
                  <a:pt x="465" y="285"/>
                  <a:pt x="461" y="285"/>
                </a:cubicBezTo>
                <a:cubicBezTo>
                  <a:pt x="456" y="285"/>
                  <a:pt x="454" y="287"/>
                  <a:pt x="453" y="288"/>
                </a:cubicBezTo>
                <a:cubicBezTo>
                  <a:pt x="446" y="298"/>
                  <a:pt x="438" y="304"/>
                  <a:pt x="432" y="304"/>
                </a:cubicBezTo>
                <a:cubicBezTo>
                  <a:pt x="431" y="304"/>
                  <a:pt x="429" y="304"/>
                  <a:pt x="428" y="303"/>
                </a:cubicBezTo>
                <a:cubicBezTo>
                  <a:pt x="422" y="300"/>
                  <a:pt x="418" y="292"/>
                  <a:pt x="414" y="285"/>
                </a:cubicBezTo>
                <a:cubicBezTo>
                  <a:pt x="413" y="284"/>
                  <a:pt x="412" y="282"/>
                  <a:pt x="411" y="281"/>
                </a:cubicBezTo>
                <a:cubicBezTo>
                  <a:pt x="418" y="279"/>
                  <a:pt x="432" y="271"/>
                  <a:pt x="436" y="266"/>
                </a:cubicBezTo>
                <a:cubicBezTo>
                  <a:pt x="438" y="263"/>
                  <a:pt x="440" y="261"/>
                  <a:pt x="439" y="258"/>
                </a:cubicBezTo>
                <a:cubicBezTo>
                  <a:pt x="444" y="263"/>
                  <a:pt x="449" y="269"/>
                  <a:pt x="453" y="275"/>
                </a:cubicBezTo>
                <a:cubicBezTo>
                  <a:pt x="454" y="276"/>
                  <a:pt x="456" y="277"/>
                  <a:pt x="458" y="278"/>
                </a:cubicBezTo>
                <a:cubicBezTo>
                  <a:pt x="459" y="278"/>
                  <a:pt x="487" y="281"/>
                  <a:pt x="494" y="281"/>
                </a:cubicBezTo>
                <a:cubicBezTo>
                  <a:pt x="496" y="281"/>
                  <a:pt x="496" y="281"/>
                  <a:pt x="497" y="280"/>
                </a:cubicBezTo>
                <a:cubicBezTo>
                  <a:pt x="497" y="280"/>
                  <a:pt x="497" y="280"/>
                  <a:pt x="497" y="280"/>
                </a:cubicBezTo>
                <a:cubicBezTo>
                  <a:pt x="504" y="280"/>
                  <a:pt x="513" y="283"/>
                  <a:pt x="515" y="286"/>
                </a:cubicBezTo>
                <a:close/>
                <a:moveTo>
                  <a:pt x="691" y="658"/>
                </a:moveTo>
                <a:cubicBezTo>
                  <a:pt x="724" y="621"/>
                  <a:pt x="751" y="577"/>
                  <a:pt x="768" y="529"/>
                </a:cubicBezTo>
                <a:cubicBezTo>
                  <a:pt x="768" y="528"/>
                  <a:pt x="769" y="527"/>
                  <a:pt x="769" y="527"/>
                </a:cubicBezTo>
                <a:cubicBezTo>
                  <a:pt x="783" y="486"/>
                  <a:pt x="791" y="442"/>
                  <a:pt x="791" y="396"/>
                </a:cubicBezTo>
                <a:cubicBezTo>
                  <a:pt x="791" y="339"/>
                  <a:pt x="779" y="285"/>
                  <a:pt x="757" y="236"/>
                </a:cubicBezTo>
                <a:cubicBezTo>
                  <a:pt x="757" y="236"/>
                  <a:pt x="757" y="235"/>
                  <a:pt x="757" y="235"/>
                </a:cubicBezTo>
                <a:cubicBezTo>
                  <a:pt x="709" y="128"/>
                  <a:pt x="616" y="48"/>
                  <a:pt x="505" y="16"/>
                </a:cubicBezTo>
                <a:cubicBezTo>
                  <a:pt x="504" y="16"/>
                  <a:pt x="504" y="15"/>
                  <a:pt x="503" y="15"/>
                </a:cubicBezTo>
                <a:cubicBezTo>
                  <a:pt x="501" y="15"/>
                  <a:pt x="498" y="14"/>
                  <a:pt x="496" y="13"/>
                </a:cubicBezTo>
                <a:cubicBezTo>
                  <a:pt x="495" y="13"/>
                  <a:pt x="494" y="13"/>
                  <a:pt x="493" y="12"/>
                </a:cubicBezTo>
                <a:cubicBezTo>
                  <a:pt x="490" y="12"/>
                  <a:pt x="488" y="11"/>
                  <a:pt x="486" y="11"/>
                </a:cubicBezTo>
                <a:cubicBezTo>
                  <a:pt x="484" y="10"/>
                  <a:pt x="483" y="10"/>
                  <a:pt x="482" y="10"/>
                </a:cubicBezTo>
                <a:cubicBezTo>
                  <a:pt x="480" y="10"/>
                  <a:pt x="479" y="9"/>
                  <a:pt x="477" y="9"/>
                </a:cubicBezTo>
                <a:cubicBezTo>
                  <a:pt x="477" y="9"/>
                  <a:pt x="477" y="9"/>
                  <a:pt x="477" y="9"/>
                </a:cubicBezTo>
                <a:cubicBezTo>
                  <a:pt x="474" y="8"/>
                  <a:pt x="471" y="8"/>
                  <a:pt x="467" y="7"/>
                </a:cubicBezTo>
                <a:cubicBezTo>
                  <a:pt x="467" y="7"/>
                  <a:pt x="467" y="7"/>
                  <a:pt x="467" y="7"/>
                </a:cubicBezTo>
                <a:cubicBezTo>
                  <a:pt x="467" y="7"/>
                  <a:pt x="466" y="7"/>
                  <a:pt x="466" y="7"/>
                </a:cubicBezTo>
                <a:cubicBezTo>
                  <a:pt x="461" y="6"/>
                  <a:pt x="456" y="5"/>
                  <a:pt x="451" y="4"/>
                </a:cubicBezTo>
                <a:cubicBezTo>
                  <a:pt x="450" y="4"/>
                  <a:pt x="449" y="4"/>
                  <a:pt x="448" y="4"/>
                </a:cubicBezTo>
                <a:cubicBezTo>
                  <a:pt x="443" y="3"/>
                  <a:pt x="438" y="3"/>
                  <a:pt x="432" y="2"/>
                </a:cubicBezTo>
                <a:cubicBezTo>
                  <a:pt x="432" y="2"/>
                  <a:pt x="431" y="2"/>
                  <a:pt x="430" y="2"/>
                </a:cubicBezTo>
                <a:cubicBezTo>
                  <a:pt x="425" y="1"/>
                  <a:pt x="419" y="1"/>
                  <a:pt x="414" y="1"/>
                </a:cubicBezTo>
                <a:cubicBezTo>
                  <a:pt x="413" y="1"/>
                  <a:pt x="413" y="1"/>
                  <a:pt x="412" y="1"/>
                </a:cubicBezTo>
                <a:cubicBezTo>
                  <a:pt x="407" y="0"/>
                  <a:pt x="401" y="0"/>
                  <a:pt x="395" y="0"/>
                </a:cubicBezTo>
                <a:cubicBezTo>
                  <a:pt x="392" y="0"/>
                  <a:pt x="388" y="0"/>
                  <a:pt x="385" y="0"/>
                </a:cubicBezTo>
                <a:cubicBezTo>
                  <a:pt x="383" y="1"/>
                  <a:pt x="381" y="1"/>
                  <a:pt x="379" y="1"/>
                </a:cubicBezTo>
                <a:cubicBezTo>
                  <a:pt x="378" y="1"/>
                  <a:pt x="376" y="1"/>
                  <a:pt x="374" y="1"/>
                </a:cubicBezTo>
                <a:cubicBezTo>
                  <a:pt x="372" y="1"/>
                  <a:pt x="369" y="1"/>
                  <a:pt x="367" y="1"/>
                </a:cubicBezTo>
                <a:cubicBezTo>
                  <a:pt x="366" y="1"/>
                  <a:pt x="365" y="1"/>
                  <a:pt x="364" y="2"/>
                </a:cubicBezTo>
                <a:cubicBezTo>
                  <a:pt x="361" y="2"/>
                  <a:pt x="358" y="2"/>
                  <a:pt x="355" y="2"/>
                </a:cubicBezTo>
                <a:cubicBezTo>
                  <a:pt x="355" y="2"/>
                  <a:pt x="355" y="2"/>
                  <a:pt x="355" y="2"/>
                </a:cubicBezTo>
                <a:cubicBezTo>
                  <a:pt x="310" y="7"/>
                  <a:pt x="267" y="19"/>
                  <a:pt x="226" y="38"/>
                </a:cubicBezTo>
                <a:cubicBezTo>
                  <a:pt x="226" y="38"/>
                  <a:pt x="226" y="39"/>
                  <a:pt x="225" y="39"/>
                </a:cubicBezTo>
                <a:cubicBezTo>
                  <a:pt x="215" y="44"/>
                  <a:pt x="205" y="49"/>
                  <a:pt x="195" y="55"/>
                </a:cubicBezTo>
                <a:cubicBezTo>
                  <a:pt x="195" y="55"/>
                  <a:pt x="195" y="55"/>
                  <a:pt x="194" y="55"/>
                </a:cubicBezTo>
                <a:cubicBezTo>
                  <a:pt x="140" y="87"/>
                  <a:pt x="93" y="133"/>
                  <a:pt x="59" y="187"/>
                </a:cubicBezTo>
                <a:cubicBezTo>
                  <a:pt x="59" y="187"/>
                  <a:pt x="59" y="187"/>
                  <a:pt x="59" y="188"/>
                </a:cubicBezTo>
                <a:cubicBezTo>
                  <a:pt x="44" y="211"/>
                  <a:pt x="32" y="237"/>
                  <a:pt x="23" y="263"/>
                </a:cubicBezTo>
                <a:cubicBezTo>
                  <a:pt x="22" y="264"/>
                  <a:pt x="22" y="264"/>
                  <a:pt x="22" y="265"/>
                </a:cubicBezTo>
                <a:cubicBezTo>
                  <a:pt x="20" y="270"/>
                  <a:pt x="19" y="275"/>
                  <a:pt x="17" y="280"/>
                </a:cubicBezTo>
                <a:cubicBezTo>
                  <a:pt x="17" y="280"/>
                  <a:pt x="17" y="280"/>
                  <a:pt x="17" y="280"/>
                </a:cubicBezTo>
                <a:cubicBezTo>
                  <a:pt x="16" y="282"/>
                  <a:pt x="16" y="284"/>
                  <a:pt x="15" y="285"/>
                </a:cubicBezTo>
                <a:cubicBezTo>
                  <a:pt x="15" y="287"/>
                  <a:pt x="15" y="288"/>
                  <a:pt x="14" y="290"/>
                </a:cubicBezTo>
                <a:cubicBezTo>
                  <a:pt x="13" y="292"/>
                  <a:pt x="13" y="294"/>
                  <a:pt x="12" y="297"/>
                </a:cubicBezTo>
                <a:cubicBezTo>
                  <a:pt x="11" y="300"/>
                  <a:pt x="11" y="303"/>
                  <a:pt x="10" y="307"/>
                </a:cubicBezTo>
                <a:cubicBezTo>
                  <a:pt x="9" y="309"/>
                  <a:pt x="9" y="310"/>
                  <a:pt x="9" y="312"/>
                </a:cubicBezTo>
                <a:cubicBezTo>
                  <a:pt x="8" y="315"/>
                  <a:pt x="8" y="317"/>
                  <a:pt x="7" y="320"/>
                </a:cubicBezTo>
                <a:cubicBezTo>
                  <a:pt x="7" y="321"/>
                  <a:pt x="6" y="323"/>
                  <a:pt x="6" y="325"/>
                </a:cubicBezTo>
                <a:cubicBezTo>
                  <a:pt x="5" y="328"/>
                  <a:pt x="5" y="332"/>
                  <a:pt x="4" y="336"/>
                </a:cubicBezTo>
                <a:cubicBezTo>
                  <a:pt x="4" y="337"/>
                  <a:pt x="4" y="338"/>
                  <a:pt x="4" y="340"/>
                </a:cubicBezTo>
                <a:cubicBezTo>
                  <a:pt x="3" y="343"/>
                  <a:pt x="3" y="346"/>
                  <a:pt x="2" y="350"/>
                </a:cubicBezTo>
                <a:cubicBezTo>
                  <a:pt x="2" y="351"/>
                  <a:pt x="2" y="352"/>
                  <a:pt x="2" y="353"/>
                </a:cubicBezTo>
                <a:cubicBezTo>
                  <a:pt x="1" y="358"/>
                  <a:pt x="1" y="362"/>
                  <a:pt x="1" y="366"/>
                </a:cubicBezTo>
                <a:cubicBezTo>
                  <a:pt x="1" y="367"/>
                  <a:pt x="1" y="367"/>
                  <a:pt x="1" y="368"/>
                </a:cubicBezTo>
                <a:cubicBezTo>
                  <a:pt x="0" y="372"/>
                  <a:pt x="0" y="375"/>
                  <a:pt x="0" y="379"/>
                </a:cubicBezTo>
                <a:cubicBezTo>
                  <a:pt x="0" y="380"/>
                  <a:pt x="0" y="382"/>
                  <a:pt x="0" y="383"/>
                </a:cubicBezTo>
                <a:cubicBezTo>
                  <a:pt x="0" y="387"/>
                  <a:pt x="0" y="392"/>
                  <a:pt x="0" y="396"/>
                </a:cubicBezTo>
                <a:cubicBezTo>
                  <a:pt x="0" y="400"/>
                  <a:pt x="0" y="404"/>
                  <a:pt x="0" y="407"/>
                </a:cubicBezTo>
                <a:cubicBezTo>
                  <a:pt x="0" y="408"/>
                  <a:pt x="0" y="409"/>
                  <a:pt x="0" y="410"/>
                </a:cubicBezTo>
                <a:cubicBezTo>
                  <a:pt x="0" y="413"/>
                  <a:pt x="0" y="416"/>
                  <a:pt x="0" y="419"/>
                </a:cubicBezTo>
                <a:cubicBezTo>
                  <a:pt x="0" y="420"/>
                  <a:pt x="0" y="420"/>
                  <a:pt x="0" y="421"/>
                </a:cubicBezTo>
                <a:cubicBezTo>
                  <a:pt x="1" y="425"/>
                  <a:pt x="1" y="428"/>
                  <a:pt x="1" y="431"/>
                </a:cubicBezTo>
                <a:cubicBezTo>
                  <a:pt x="1" y="432"/>
                  <a:pt x="1" y="432"/>
                  <a:pt x="1" y="432"/>
                </a:cubicBezTo>
                <a:cubicBezTo>
                  <a:pt x="7" y="492"/>
                  <a:pt x="26" y="548"/>
                  <a:pt x="55" y="598"/>
                </a:cubicBezTo>
                <a:cubicBezTo>
                  <a:pt x="55" y="598"/>
                  <a:pt x="55" y="598"/>
                  <a:pt x="55" y="598"/>
                </a:cubicBezTo>
                <a:cubicBezTo>
                  <a:pt x="57" y="601"/>
                  <a:pt x="59" y="604"/>
                  <a:pt x="60" y="606"/>
                </a:cubicBezTo>
                <a:cubicBezTo>
                  <a:pt x="61" y="607"/>
                  <a:pt x="61" y="608"/>
                  <a:pt x="62" y="609"/>
                </a:cubicBezTo>
                <a:cubicBezTo>
                  <a:pt x="63" y="610"/>
                  <a:pt x="64" y="611"/>
                  <a:pt x="64" y="613"/>
                </a:cubicBezTo>
                <a:cubicBezTo>
                  <a:pt x="91" y="654"/>
                  <a:pt x="126" y="690"/>
                  <a:pt x="167" y="719"/>
                </a:cubicBezTo>
                <a:cubicBezTo>
                  <a:pt x="167" y="719"/>
                  <a:pt x="167" y="719"/>
                  <a:pt x="168" y="719"/>
                </a:cubicBezTo>
                <a:cubicBezTo>
                  <a:pt x="232" y="765"/>
                  <a:pt x="311" y="792"/>
                  <a:pt x="395" y="792"/>
                </a:cubicBezTo>
                <a:cubicBezTo>
                  <a:pt x="512" y="792"/>
                  <a:pt x="616" y="741"/>
                  <a:pt x="689" y="661"/>
                </a:cubicBezTo>
                <a:cubicBezTo>
                  <a:pt x="690" y="660"/>
                  <a:pt x="691" y="659"/>
                  <a:pt x="691" y="658"/>
                </a:cubicBezTo>
                <a:close/>
                <a:moveTo>
                  <a:pt x="79" y="610"/>
                </a:moveTo>
                <a:cubicBezTo>
                  <a:pt x="79" y="610"/>
                  <a:pt x="79" y="609"/>
                  <a:pt x="79" y="609"/>
                </a:cubicBezTo>
                <a:cubicBezTo>
                  <a:pt x="77" y="607"/>
                  <a:pt x="76" y="605"/>
                  <a:pt x="75" y="604"/>
                </a:cubicBezTo>
                <a:cubicBezTo>
                  <a:pt x="74" y="602"/>
                  <a:pt x="73" y="601"/>
                  <a:pt x="73" y="600"/>
                </a:cubicBezTo>
                <a:cubicBezTo>
                  <a:pt x="72" y="599"/>
                  <a:pt x="71" y="598"/>
                  <a:pt x="71" y="597"/>
                </a:cubicBezTo>
                <a:cubicBezTo>
                  <a:pt x="69" y="594"/>
                  <a:pt x="68" y="592"/>
                  <a:pt x="67" y="590"/>
                </a:cubicBezTo>
                <a:cubicBezTo>
                  <a:pt x="67" y="590"/>
                  <a:pt x="66" y="589"/>
                  <a:pt x="66" y="589"/>
                </a:cubicBezTo>
                <a:cubicBezTo>
                  <a:pt x="36" y="537"/>
                  <a:pt x="18" y="478"/>
                  <a:pt x="14" y="417"/>
                </a:cubicBezTo>
                <a:cubicBezTo>
                  <a:pt x="14" y="417"/>
                  <a:pt x="14" y="417"/>
                  <a:pt x="14" y="417"/>
                </a:cubicBezTo>
                <a:cubicBezTo>
                  <a:pt x="14" y="414"/>
                  <a:pt x="14" y="411"/>
                  <a:pt x="14" y="407"/>
                </a:cubicBezTo>
                <a:cubicBezTo>
                  <a:pt x="14" y="407"/>
                  <a:pt x="14" y="407"/>
                  <a:pt x="14" y="406"/>
                </a:cubicBezTo>
                <a:cubicBezTo>
                  <a:pt x="14" y="403"/>
                  <a:pt x="14" y="399"/>
                  <a:pt x="14" y="396"/>
                </a:cubicBezTo>
                <a:cubicBezTo>
                  <a:pt x="14" y="393"/>
                  <a:pt x="14" y="389"/>
                  <a:pt x="14" y="386"/>
                </a:cubicBezTo>
                <a:cubicBezTo>
                  <a:pt x="14" y="385"/>
                  <a:pt x="14" y="384"/>
                  <a:pt x="14" y="382"/>
                </a:cubicBezTo>
                <a:cubicBezTo>
                  <a:pt x="14" y="380"/>
                  <a:pt x="14" y="378"/>
                  <a:pt x="14" y="376"/>
                </a:cubicBezTo>
                <a:cubicBezTo>
                  <a:pt x="14" y="374"/>
                  <a:pt x="14" y="373"/>
                  <a:pt x="14" y="371"/>
                </a:cubicBezTo>
                <a:cubicBezTo>
                  <a:pt x="15" y="370"/>
                  <a:pt x="15" y="368"/>
                  <a:pt x="15" y="366"/>
                </a:cubicBezTo>
                <a:cubicBezTo>
                  <a:pt x="15" y="364"/>
                  <a:pt x="15" y="362"/>
                  <a:pt x="15" y="361"/>
                </a:cubicBezTo>
                <a:cubicBezTo>
                  <a:pt x="15" y="359"/>
                  <a:pt x="16" y="357"/>
                  <a:pt x="16" y="356"/>
                </a:cubicBezTo>
                <a:cubicBezTo>
                  <a:pt x="16" y="354"/>
                  <a:pt x="16" y="352"/>
                  <a:pt x="16" y="351"/>
                </a:cubicBezTo>
                <a:cubicBezTo>
                  <a:pt x="17" y="349"/>
                  <a:pt x="17" y="347"/>
                  <a:pt x="17" y="346"/>
                </a:cubicBezTo>
                <a:cubicBezTo>
                  <a:pt x="17" y="344"/>
                  <a:pt x="17" y="342"/>
                  <a:pt x="18" y="340"/>
                </a:cubicBezTo>
                <a:cubicBezTo>
                  <a:pt x="18" y="339"/>
                  <a:pt x="18" y="338"/>
                  <a:pt x="18" y="336"/>
                </a:cubicBezTo>
                <a:cubicBezTo>
                  <a:pt x="19" y="334"/>
                  <a:pt x="19" y="332"/>
                  <a:pt x="19" y="330"/>
                </a:cubicBezTo>
                <a:cubicBezTo>
                  <a:pt x="19" y="329"/>
                  <a:pt x="20" y="328"/>
                  <a:pt x="20" y="327"/>
                </a:cubicBezTo>
                <a:cubicBezTo>
                  <a:pt x="20" y="325"/>
                  <a:pt x="21" y="322"/>
                  <a:pt x="21" y="320"/>
                </a:cubicBezTo>
                <a:cubicBezTo>
                  <a:pt x="21" y="319"/>
                  <a:pt x="22" y="319"/>
                  <a:pt x="22" y="318"/>
                </a:cubicBezTo>
                <a:cubicBezTo>
                  <a:pt x="22" y="316"/>
                  <a:pt x="22" y="315"/>
                  <a:pt x="23" y="313"/>
                </a:cubicBezTo>
                <a:cubicBezTo>
                  <a:pt x="34" y="366"/>
                  <a:pt x="49" y="425"/>
                  <a:pt x="67" y="452"/>
                </a:cubicBezTo>
                <a:cubicBezTo>
                  <a:pt x="85" y="479"/>
                  <a:pt x="102" y="487"/>
                  <a:pt x="113" y="492"/>
                </a:cubicBezTo>
                <a:cubicBezTo>
                  <a:pt x="123" y="497"/>
                  <a:pt x="125" y="498"/>
                  <a:pt x="124" y="509"/>
                </a:cubicBezTo>
                <a:cubicBezTo>
                  <a:pt x="124" y="513"/>
                  <a:pt x="123" y="518"/>
                  <a:pt x="122" y="524"/>
                </a:cubicBezTo>
                <a:cubicBezTo>
                  <a:pt x="122" y="524"/>
                  <a:pt x="122" y="524"/>
                  <a:pt x="122" y="524"/>
                </a:cubicBezTo>
                <a:cubicBezTo>
                  <a:pt x="121" y="525"/>
                  <a:pt x="121" y="527"/>
                  <a:pt x="121" y="528"/>
                </a:cubicBezTo>
                <a:cubicBezTo>
                  <a:pt x="115" y="555"/>
                  <a:pt x="107" y="595"/>
                  <a:pt x="129" y="652"/>
                </a:cubicBezTo>
                <a:cubicBezTo>
                  <a:pt x="129" y="653"/>
                  <a:pt x="129" y="654"/>
                  <a:pt x="129" y="655"/>
                </a:cubicBezTo>
                <a:cubicBezTo>
                  <a:pt x="129" y="658"/>
                  <a:pt x="131" y="661"/>
                  <a:pt x="133" y="662"/>
                </a:cubicBezTo>
                <a:cubicBezTo>
                  <a:pt x="136" y="668"/>
                  <a:pt x="139" y="675"/>
                  <a:pt x="143" y="682"/>
                </a:cubicBezTo>
                <a:cubicBezTo>
                  <a:pt x="119" y="661"/>
                  <a:pt x="98" y="637"/>
                  <a:pt x="79" y="610"/>
                </a:cubicBezTo>
                <a:close/>
                <a:moveTo>
                  <a:pt x="70" y="196"/>
                </a:moveTo>
                <a:cubicBezTo>
                  <a:pt x="90" y="190"/>
                  <a:pt x="105" y="184"/>
                  <a:pt x="117" y="177"/>
                </a:cubicBezTo>
                <a:cubicBezTo>
                  <a:pt x="124" y="172"/>
                  <a:pt x="133" y="168"/>
                  <a:pt x="142" y="164"/>
                </a:cubicBezTo>
                <a:cubicBezTo>
                  <a:pt x="155" y="158"/>
                  <a:pt x="168" y="152"/>
                  <a:pt x="180" y="144"/>
                </a:cubicBezTo>
                <a:cubicBezTo>
                  <a:pt x="181" y="144"/>
                  <a:pt x="181" y="144"/>
                  <a:pt x="182" y="144"/>
                </a:cubicBezTo>
                <a:cubicBezTo>
                  <a:pt x="240" y="144"/>
                  <a:pt x="240" y="144"/>
                  <a:pt x="240" y="144"/>
                </a:cubicBezTo>
                <a:cubicBezTo>
                  <a:pt x="225" y="178"/>
                  <a:pt x="214" y="218"/>
                  <a:pt x="206" y="259"/>
                </a:cubicBezTo>
                <a:cubicBezTo>
                  <a:pt x="39" y="259"/>
                  <a:pt x="39" y="259"/>
                  <a:pt x="39" y="259"/>
                </a:cubicBezTo>
                <a:cubicBezTo>
                  <a:pt x="47" y="237"/>
                  <a:pt x="58" y="216"/>
                  <a:pt x="70" y="196"/>
                </a:cubicBezTo>
                <a:close/>
                <a:moveTo>
                  <a:pt x="101" y="154"/>
                </a:moveTo>
                <a:cubicBezTo>
                  <a:pt x="101" y="154"/>
                  <a:pt x="101" y="153"/>
                  <a:pt x="101" y="153"/>
                </a:cubicBezTo>
                <a:cubicBezTo>
                  <a:pt x="105" y="149"/>
                  <a:pt x="109" y="144"/>
                  <a:pt x="112" y="140"/>
                </a:cubicBezTo>
                <a:cubicBezTo>
                  <a:pt x="113" y="140"/>
                  <a:pt x="113" y="139"/>
                  <a:pt x="114" y="139"/>
                </a:cubicBezTo>
                <a:cubicBezTo>
                  <a:pt x="117" y="135"/>
                  <a:pt x="121" y="130"/>
                  <a:pt x="125" y="126"/>
                </a:cubicBezTo>
                <a:cubicBezTo>
                  <a:pt x="126" y="126"/>
                  <a:pt x="126" y="126"/>
                  <a:pt x="126" y="126"/>
                </a:cubicBezTo>
                <a:cubicBezTo>
                  <a:pt x="141" y="111"/>
                  <a:pt x="157" y="97"/>
                  <a:pt x="174" y="85"/>
                </a:cubicBezTo>
                <a:cubicBezTo>
                  <a:pt x="174" y="85"/>
                  <a:pt x="174" y="85"/>
                  <a:pt x="175" y="85"/>
                </a:cubicBezTo>
                <a:cubicBezTo>
                  <a:pt x="179" y="81"/>
                  <a:pt x="184" y="78"/>
                  <a:pt x="189" y="75"/>
                </a:cubicBezTo>
                <a:cubicBezTo>
                  <a:pt x="189" y="75"/>
                  <a:pt x="190" y="74"/>
                  <a:pt x="190" y="74"/>
                </a:cubicBezTo>
                <a:cubicBezTo>
                  <a:pt x="193" y="72"/>
                  <a:pt x="196" y="71"/>
                  <a:pt x="198" y="69"/>
                </a:cubicBezTo>
                <a:cubicBezTo>
                  <a:pt x="203" y="73"/>
                  <a:pt x="206" y="77"/>
                  <a:pt x="208" y="81"/>
                </a:cubicBezTo>
                <a:cubicBezTo>
                  <a:pt x="209" y="87"/>
                  <a:pt x="207" y="94"/>
                  <a:pt x="201" y="103"/>
                </a:cubicBezTo>
                <a:cubicBezTo>
                  <a:pt x="183" y="130"/>
                  <a:pt x="159" y="141"/>
                  <a:pt x="137" y="151"/>
                </a:cubicBezTo>
                <a:cubicBezTo>
                  <a:pt x="127" y="155"/>
                  <a:pt x="118" y="160"/>
                  <a:pt x="109" y="165"/>
                </a:cubicBezTo>
                <a:cubicBezTo>
                  <a:pt x="103" y="169"/>
                  <a:pt x="93" y="173"/>
                  <a:pt x="83" y="177"/>
                </a:cubicBezTo>
                <a:cubicBezTo>
                  <a:pt x="88" y="169"/>
                  <a:pt x="94" y="161"/>
                  <a:pt x="101" y="154"/>
                </a:cubicBezTo>
                <a:close/>
                <a:moveTo>
                  <a:pt x="229" y="52"/>
                </a:moveTo>
                <a:cubicBezTo>
                  <a:pt x="244" y="59"/>
                  <a:pt x="249" y="64"/>
                  <a:pt x="249" y="66"/>
                </a:cubicBezTo>
                <a:cubicBezTo>
                  <a:pt x="249" y="66"/>
                  <a:pt x="249" y="67"/>
                  <a:pt x="248" y="68"/>
                </a:cubicBezTo>
                <a:cubicBezTo>
                  <a:pt x="236" y="77"/>
                  <a:pt x="215" y="101"/>
                  <a:pt x="220" y="116"/>
                </a:cubicBezTo>
                <a:cubicBezTo>
                  <a:pt x="221" y="119"/>
                  <a:pt x="224" y="125"/>
                  <a:pt x="234" y="125"/>
                </a:cubicBezTo>
                <a:cubicBezTo>
                  <a:pt x="234" y="125"/>
                  <a:pt x="234" y="125"/>
                  <a:pt x="234" y="125"/>
                </a:cubicBezTo>
                <a:cubicBezTo>
                  <a:pt x="235" y="125"/>
                  <a:pt x="235" y="125"/>
                  <a:pt x="236" y="125"/>
                </a:cubicBezTo>
                <a:cubicBezTo>
                  <a:pt x="241" y="125"/>
                  <a:pt x="245" y="124"/>
                  <a:pt x="250" y="122"/>
                </a:cubicBezTo>
                <a:cubicBezTo>
                  <a:pt x="248" y="125"/>
                  <a:pt x="247" y="127"/>
                  <a:pt x="246" y="130"/>
                </a:cubicBezTo>
                <a:cubicBezTo>
                  <a:pt x="197" y="130"/>
                  <a:pt x="197" y="130"/>
                  <a:pt x="197" y="130"/>
                </a:cubicBezTo>
                <a:cubicBezTo>
                  <a:pt x="202" y="124"/>
                  <a:pt x="208" y="118"/>
                  <a:pt x="213" y="111"/>
                </a:cubicBezTo>
                <a:cubicBezTo>
                  <a:pt x="221" y="99"/>
                  <a:pt x="224" y="87"/>
                  <a:pt x="221" y="77"/>
                </a:cubicBezTo>
                <a:cubicBezTo>
                  <a:pt x="220" y="72"/>
                  <a:pt x="216" y="66"/>
                  <a:pt x="211" y="62"/>
                </a:cubicBezTo>
                <a:cubicBezTo>
                  <a:pt x="217" y="58"/>
                  <a:pt x="223" y="55"/>
                  <a:pt x="229" y="52"/>
                </a:cubicBezTo>
                <a:close/>
                <a:moveTo>
                  <a:pt x="395" y="14"/>
                </a:moveTo>
                <a:cubicBezTo>
                  <a:pt x="400" y="14"/>
                  <a:pt x="405" y="14"/>
                  <a:pt x="410" y="15"/>
                </a:cubicBezTo>
                <a:cubicBezTo>
                  <a:pt x="411" y="15"/>
                  <a:pt x="412" y="15"/>
                  <a:pt x="412" y="15"/>
                </a:cubicBezTo>
                <a:cubicBezTo>
                  <a:pt x="417" y="15"/>
                  <a:pt x="422" y="15"/>
                  <a:pt x="427" y="16"/>
                </a:cubicBezTo>
                <a:cubicBezTo>
                  <a:pt x="427" y="16"/>
                  <a:pt x="428" y="16"/>
                  <a:pt x="429" y="16"/>
                </a:cubicBezTo>
                <a:cubicBezTo>
                  <a:pt x="433" y="16"/>
                  <a:pt x="438" y="17"/>
                  <a:pt x="443" y="17"/>
                </a:cubicBezTo>
                <a:cubicBezTo>
                  <a:pt x="443" y="17"/>
                  <a:pt x="443" y="17"/>
                  <a:pt x="443" y="17"/>
                </a:cubicBezTo>
                <a:cubicBezTo>
                  <a:pt x="448" y="18"/>
                  <a:pt x="453" y="19"/>
                  <a:pt x="457" y="19"/>
                </a:cubicBezTo>
                <a:cubicBezTo>
                  <a:pt x="458" y="19"/>
                  <a:pt x="459" y="20"/>
                  <a:pt x="459" y="20"/>
                </a:cubicBezTo>
                <a:cubicBezTo>
                  <a:pt x="459" y="20"/>
                  <a:pt x="459" y="20"/>
                  <a:pt x="459" y="21"/>
                </a:cubicBezTo>
                <a:cubicBezTo>
                  <a:pt x="455" y="27"/>
                  <a:pt x="445" y="32"/>
                  <a:pt x="436" y="35"/>
                </a:cubicBezTo>
                <a:cubicBezTo>
                  <a:pt x="427" y="37"/>
                  <a:pt x="412" y="41"/>
                  <a:pt x="391" y="54"/>
                </a:cubicBezTo>
                <a:cubicBezTo>
                  <a:pt x="391" y="54"/>
                  <a:pt x="391" y="54"/>
                  <a:pt x="391" y="54"/>
                </a:cubicBezTo>
                <a:cubicBezTo>
                  <a:pt x="386" y="57"/>
                  <a:pt x="381" y="61"/>
                  <a:pt x="376" y="65"/>
                </a:cubicBezTo>
                <a:cubicBezTo>
                  <a:pt x="358" y="78"/>
                  <a:pt x="340" y="81"/>
                  <a:pt x="320" y="83"/>
                </a:cubicBezTo>
                <a:cubicBezTo>
                  <a:pt x="314" y="84"/>
                  <a:pt x="307" y="85"/>
                  <a:pt x="300" y="86"/>
                </a:cubicBezTo>
                <a:cubicBezTo>
                  <a:pt x="288" y="89"/>
                  <a:pt x="277" y="94"/>
                  <a:pt x="266" y="100"/>
                </a:cubicBezTo>
                <a:cubicBezTo>
                  <a:pt x="265" y="100"/>
                  <a:pt x="263" y="101"/>
                  <a:pt x="261" y="102"/>
                </a:cubicBezTo>
                <a:cubicBezTo>
                  <a:pt x="261" y="102"/>
                  <a:pt x="261" y="102"/>
                  <a:pt x="261" y="102"/>
                </a:cubicBezTo>
                <a:cubicBezTo>
                  <a:pt x="252" y="106"/>
                  <a:pt x="244" y="110"/>
                  <a:pt x="235" y="111"/>
                </a:cubicBezTo>
                <a:cubicBezTo>
                  <a:pt x="235" y="111"/>
                  <a:pt x="234" y="111"/>
                  <a:pt x="234" y="111"/>
                </a:cubicBezTo>
                <a:cubicBezTo>
                  <a:pt x="234" y="111"/>
                  <a:pt x="234" y="111"/>
                  <a:pt x="234" y="111"/>
                </a:cubicBezTo>
                <a:cubicBezTo>
                  <a:pt x="234" y="111"/>
                  <a:pt x="233" y="111"/>
                  <a:pt x="233" y="111"/>
                </a:cubicBezTo>
                <a:cubicBezTo>
                  <a:pt x="233" y="106"/>
                  <a:pt x="243" y="89"/>
                  <a:pt x="256" y="79"/>
                </a:cubicBezTo>
                <a:cubicBezTo>
                  <a:pt x="263" y="74"/>
                  <a:pt x="263" y="68"/>
                  <a:pt x="263" y="64"/>
                </a:cubicBezTo>
                <a:cubicBezTo>
                  <a:pt x="263" y="62"/>
                  <a:pt x="262" y="54"/>
                  <a:pt x="246" y="45"/>
                </a:cubicBezTo>
                <a:cubicBezTo>
                  <a:pt x="292" y="25"/>
                  <a:pt x="342" y="14"/>
                  <a:pt x="395" y="14"/>
                </a:cubicBezTo>
                <a:close/>
                <a:moveTo>
                  <a:pt x="757" y="519"/>
                </a:moveTo>
                <a:cubicBezTo>
                  <a:pt x="583" y="519"/>
                  <a:pt x="583" y="519"/>
                  <a:pt x="583" y="519"/>
                </a:cubicBezTo>
                <a:cubicBezTo>
                  <a:pt x="586" y="510"/>
                  <a:pt x="590" y="502"/>
                  <a:pt x="596" y="495"/>
                </a:cubicBezTo>
                <a:cubicBezTo>
                  <a:pt x="611" y="476"/>
                  <a:pt x="637" y="413"/>
                  <a:pt x="632" y="403"/>
                </a:cubicBezTo>
                <a:cubicBezTo>
                  <a:pt x="632" y="403"/>
                  <a:pt x="632" y="403"/>
                  <a:pt x="632" y="403"/>
                </a:cubicBezTo>
                <a:cubicBezTo>
                  <a:pt x="777" y="403"/>
                  <a:pt x="777" y="403"/>
                  <a:pt x="777" y="403"/>
                </a:cubicBezTo>
                <a:cubicBezTo>
                  <a:pt x="776" y="443"/>
                  <a:pt x="769" y="482"/>
                  <a:pt x="757" y="519"/>
                </a:cubicBezTo>
                <a:close/>
                <a:moveTo>
                  <a:pt x="652" y="328"/>
                </a:moveTo>
                <a:cubicBezTo>
                  <a:pt x="652" y="321"/>
                  <a:pt x="660" y="316"/>
                  <a:pt x="665" y="314"/>
                </a:cubicBezTo>
                <a:cubicBezTo>
                  <a:pt x="673" y="332"/>
                  <a:pt x="692" y="376"/>
                  <a:pt x="707" y="389"/>
                </a:cubicBezTo>
                <a:cubicBezTo>
                  <a:pt x="621" y="389"/>
                  <a:pt x="621" y="389"/>
                  <a:pt x="621" y="389"/>
                </a:cubicBezTo>
                <a:cubicBezTo>
                  <a:pt x="636" y="369"/>
                  <a:pt x="654" y="342"/>
                  <a:pt x="652" y="328"/>
                </a:cubicBezTo>
                <a:close/>
                <a:moveTo>
                  <a:pt x="730" y="389"/>
                </a:moveTo>
                <a:cubicBezTo>
                  <a:pt x="735" y="382"/>
                  <a:pt x="734" y="369"/>
                  <a:pt x="733" y="365"/>
                </a:cubicBezTo>
                <a:cubicBezTo>
                  <a:pt x="727" y="329"/>
                  <a:pt x="724" y="286"/>
                  <a:pt x="729" y="278"/>
                </a:cubicBezTo>
                <a:cubicBezTo>
                  <a:pt x="730" y="276"/>
                  <a:pt x="731" y="275"/>
                  <a:pt x="732" y="273"/>
                </a:cubicBezTo>
                <a:cubicBezTo>
                  <a:pt x="757" y="273"/>
                  <a:pt x="757" y="273"/>
                  <a:pt x="757" y="273"/>
                </a:cubicBezTo>
                <a:cubicBezTo>
                  <a:pt x="769" y="310"/>
                  <a:pt x="776" y="349"/>
                  <a:pt x="777" y="389"/>
                </a:cubicBezTo>
                <a:lnTo>
                  <a:pt x="730" y="389"/>
                </a:lnTo>
                <a:close/>
                <a:moveTo>
                  <a:pt x="752" y="259"/>
                </a:moveTo>
                <a:cubicBezTo>
                  <a:pt x="742" y="259"/>
                  <a:pt x="742" y="259"/>
                  <a:pt x="742" y="259"/>
                </a:cubicBezTo>
                <a:cubicBezTo>
                  <a:pt x="744" y="257"/>
                  <a:pt x="746" y="254"/>
                  <a:pt x="749" y="252"/>
                </a:cubicBezTo>
                <a:cubicBezTo>
                  <a:pt x="750" y="254"/>
                  <a:pt x="751" y="257"/>
                  <a:pt x="752" y="259"/>
                </a:cubicBezTo>
                <a:close/>
                <a:moveTo>
                  <a:pt x="742" y="237"/>
                </a:moveTo>
                <a:cubicBezTo>
                  <a:pt x="736" y="244"/>
                  <a:pt x="730" y="252"/>
                  <a:pt x="725" y="259"/>
                </a:cubicBezTo>
                <a:cubicBezTo>
                  <a:pt x="723" y="259"/>
                  <a:pt x="723" y="259"/>
                  <a:pt x="723" y="259"/>
                </a:cubicBezTo>
                <a:cubicBezTo>
                  <a:pt x="719" y="259"/>
                  <a:pt x="716" y="263"/>
                  <a:pt x="716" y="266"/>
                </a:cubicBezTo>
                <a:cubicBezTo>
                  <a:pt x="716" y="268"/>
                  <a:pt x="716" y="269"/>
                  <a:pt x="717" y="270"/>
                </a:cubicBezTo>
                <a:cubicBezTo>
                  <a:pt x="706" y="287"/>
                  <a:pt x="717" y="354"/>
                  <a:pt x="719" y="367"/>
                </a:cubicBezTo>
                <a:cubicBezTo>
                  <a:pt x="720" y="372"/>
                  <a:pt x="720" y="378"/>
                  <a:pt x="719" y="380"/>
                </a:cubicBezTo>
                <a:cubicBezTo>
                  <a:pt x="719" y="380"/>
                  <a:pt x="718" y="380"/>
                  <a:pt x="718" y="379"/>
                </a:cubicBezTo>
                <a:cubicBezTo>
                  <a:pt x="708" y="373"/>
                  <a:pt x="687" y="331"/>
                  <a:pt x="676" y="302"/>
                </a:cubicBezTo>
                <a:cubicBezTo>
                  <a:pt x="674" y="299"/>
                  <a:pt x="671" y="297"/>
                  <a:pt x="667" y="298"/>
                </a:cubicBezTo>
                <a:cubicBezTo>
                  <a:pt x="659" y="300"/>
                  <a:pt x="647" y="306"/>
                  <a:pt x="642" y="315"/>
                </a:cubicBezTo>
                <a:cubicBezTo>
                  <a:pt x="629" y="320"/>
                  <a:pt x="629" y="320"/>
                  <a:pt x="629" y="320"/>
                </a:cubicBezTo>
                <a:cubicBezTo>
                  <a:pt x="584" y="300"/>
                  <a:pt x="584" y="300"/>
                  <a:pt x="584" y="300"/>
                </a:cubicBezTo>
                <a:cubicBezTo>
                  <a:pt x="581" y="299"/>
                  <a:pt x="577" y="300"/>
                  <a:pt x="575" y="304"/>
                </a:cubicBezTo>
                <a:cubicBezTo>
                  <a:pt x="573" y="307"/>
                  <a:pt x="575" y="312"/>
                  <a:pt x="579" y="313"/>
                </a:cubicBezTo>
                <a:cubicBezTo>
                  <a:pt x="626" y="334"/>
                  <a:pt x="626" y="334"/>
                  <a:pt x="626" y="334"/>
                </a:cubicBezTo>
                <a:cubicBezTo>
                  <a:pt x="627" y="334"/>
                  <a:pt x="628" y="334"/>
                  <a:pt x="629" y="334"/>
                </a:cubicBezTo>
                <a:cubicBezTo>
                  <a:pt x="630" y="334"/>
                  <a:pt x="630" y="334"/>
                  <a:pt x="631" y="334"/>
                </a:cubicBezTo>
                <a:cubicBezTo>
                  <a:pt x="638" y="331"/>
                  <a:pt x="638" y="331"/>
                  <a:pt x="638" y="331"/>
                </a:cubicBezTo>
                <a:cubicBezTo>
                  <a:pt x="637" y="342"/>
                  <a:pt x="619" y="368"/>
                  <a:pt x="602" y="392"/>
                </a:cubicBezTo>
                <a:cubicBezTo>
                  <a:pt x="602" y="392"/>
                  <a:pt x="602" y="392"/>
                  <a:pt x="601" y="392"/>
                </a:cubicBezTo>
                <a:cubicBezTo>
                  <a:pt x="600" y="394"/>
                  <a:pt x="598" y="397"/>
                  <a:pt x="596" y="399"/>
                </a:cubicBezTo>
                <a:cubicBezTo>
                  <a:pt x="595" y="400"/>
                  <a:pt x="594" y="402"/>
                  <a:pt x="595" y="404"/>
                </a:cubicBezTo>
                <a:cubicBezTo>
                  <a:pt x="592" y="405"/>
                  <a:pt x="589" y="405"/>
                  <a:pt x="587" y="403"/>
                </a:cubicBezTo>
                <a:cubicBezTo>
                  <a:pt x="579" y="394"/>
                  <a:pt x="528" y="328"/>
                  <a:pt x="528" y="328"/>
                </a:cubicBezTo>
                <a:cubicBezTo>
                  <a:pt x="526" y="325"/>
                  <a:pt x="521" y="324"/>
                  <a:pt x="518" y="327"/>
                </a:cubicBezTo>
                <a:cubicBezTo>
                  <a:pt x="515" y="329"/>
                  <a:pt x="515" y="333"/>
                  <a:pt x="517" y="336"/>
                </a:cubicBezTo>
                <a:cubicBezTo>
                  <a:pt x="519" y="339"/>
                  <a:pt x="568" y="402"/>
                  <a:pt x="577" y="412"/>
                </a:cubicBezTo>
                <a:cubicBezTo>
                  <a:pt x="581" y="417"/>
                  <a:pt x="586" y="419"/>
                  <a:pt x="591" y="419"/>
                </a:cubicBezTo>
                <a:cubicBezTo>
                  <a:pt x="597" y="419"/>
                  <a:pt x="604" y="416"/>
                  <a:pt x="610" y="412"/>
                </a:cubicBezTo>
                <a:cubicBezTo>
                  <a:pt x="612" y="413"/>
                  <a:pt x="615" y="413"/>
                  <a:pt x="618" y="414"/>
                </a:cubicBezTo>
                <a:cubicBezTo>
                  <a:pt x="613" y="430"/>
                  <a:pt x="599" y="468"/>
                  <a:pt x="585" y="486"/>
                </a:cubicBezTo>
                <a:cubicBezTo>
                  <a:pt x="564" y="513"/>
                  <a:pt x="558" y="546"/>
                  <a:pt x="568" y="568"/>
                </a:cubicBezTo>
                <a:cubicBezTo>
                  <a:pt x="569" y="570"/>
                  <a:pt x="569" y="571"/>
                  <a:pt x="569" y="573"/>
                </a:cubicBezTo>
                <a:cubicBezTo>
                  <a:pt x="566" y="580"/>
                  <a:pt x="554" y="586"/>
                  <a:pt x="548" y="588"/>
                </a:cubicBezTo>
                <a:cubicBezTo>
                  <a:pt x="546" y="589"/>
                  <a:pt x="545" y="590"/>
                  <a:pt x="544" y="591"/>
                </a:cubicBezTo>
                <a:cubicBezTo>
                  <a:pt x="540" y="598"/>
                  <a:pt x="526" y="620"/>
                  <a:pt x="525" y="631"/>
                </a:cubicBezTo>
                <a:cubicBezTo>
                  <a:pt x="520" y="639"/>
                  <a:pt x="472" y="672"/>
                  <a:pt x="454" y="677"/>
                </a:cubicBezTo>
                <a:cubicBezTo>
                  <a:pt x="444" y="680"/>
                  <a:pt x="441" y="675"/>
                  <a:pt x="432" y="657"/>
                </a:cubicBezTo>
                <a:cubicBezTo>
                  <a:pt x="430" y="654"/>
                  <a:pt x="429" y="650"/>
                  <a:pt x="427" y="647"/>
                </a:cubicBezTo>
                <a:cubicBezTo>
                  <a:pt x="413" y="621"/>
                  <a:pt x="409" y="599"/>
                  <a:pt x="416" y="589"/>
                </a:cubicBezTo>
                <a:cubicBezTo>
                  <a:pt x="428" y="574"/>
                  <a:pt x="414" y="558"/>
                  <a:pt x="403" y="546"/>
                </a:cubicBezTo>
                <a:cubicBezTo>
                  <a:pt x="400" y="542"/>
                  <a:pt x="397" y="539"/>
                  <a:pt x="395" y="536"/>
                </a:cubicBezTo>
                <a:cubicBezTo>
                  <a:pt x="392" y="532"/>
                  <a:pt x="392" y="529"/>
                  <a:pt x="394" y="522"/>
                </a:cubicBezTo>
                <a:cubicBezTo>
                  <a:pt x="395" y="513"/>
                  <a:pt x="397" y="501"/>
                  <a:pt x="391" y="481"/>
                </a:cubicBezTo>
                <a:cubicBezTo>
                  <a:pt x="384" y="461"/>
                  <a:pt x="366" y="459"/>
                  <a:pt x="351" y="459"/>
                </a:cubicBezTo>
                <a:cubicBezTo>
                  <a:pt x="342" y="459"/>
                  <a:pt x="333" y="459"/>
                  <a:pt x="323" y="460"/>
                </a:cubicBezTo>
                <a:cubicBezTo>
                  <a:pt x="312" y="461"/>
                  <a:pt x="299" y="463"/>
                  <a:pt x="285" y="463"/>
                </a:cubicBezTo>
                <a:cubicBezTo>
                  <a:pt x="280" y="463"/>
                  <a:pt x="276" y="463"/>
                  <a:pt x="271" y="462"/>
                </a:cubicBezTo>
                <a:cubicBezTo>
                  <a:pt x="262" y="462"/>
                  <a:pt x="255" y="458"/>
                  <a:pt x="250" y="451"/>
                </a:cubicBezTo>
                <a:cubicBezTo>
                  <a:pt x="237" y="433"/>
                  <a:pt x="238" y="393"/>
                  <a:pt x="252" y="342"/>
                </a:cubicBezTo>
                <a:cubicBezTo>
                  <a:pt x="259" y="318"/>
                  <a:pt x="297" y="295"/>
                  <a:pt x="312" y="288"/>
                </a:cubicBezTo>
                <a:cubicBezTo>
                  <a:pt x="313" y="288"/>
                  <a:pt x="314" y="287"/>
                  <a:pt x="315" y="285"/>
                </a:cubicBezTo>
                <a:cubicBezTo>
                  <a:pt x="319" y="278"/>
                  <a:pt x="318" y="272"/>
                  <a:pt x="316" y="269"/>
                </a:cubicBezTo>
                <a:cubicBezTo>
                  <a:pt x="313" y="262"/>
                  <a:pt x="308" y="259"/>
                  <a:pt x="303" y="257"/>
                </a:cubicBezTo>
                <a:cubicBezTo>
                  <a:pt x="303" y="251"/>
                  <a:pt x="305" y="242"/>
                  <a:pt x="310" y="240"/>
                </a:cubicBezTo>
                <a:cubicBezTo>
                  <a:pt x="315" y="238"/>
                  <a:pt x="322" y="237"/>
                  <a:pt x="327" y="237"/>
                </a:cubicBezTo>
                <a:cubicBezTo>
                  <a:pt x="336" y="236"/>
                  <a:pt x="342" y="236"/>
                  <a:pt x="345" y="231"/>
                </a:cubicBezTo>
                <a:cubicBezTo>
                  <a:pt x="346" y="229"/>
                  <a:pt x="347" y="225"/>
                  <a:pt x="344" y="221"/>
                </a:cubicBezTo>
                <a:cubicBezTo>
                  <a:pt x="344" y="220"/>
                  <a:pt x="343" y="216"/>
                  <a:pt x="346" y="212"/>
                </a:cubicBezTo>
                <a:cubicBezTo>
                  <a:pt x="348" y="208"/>
                  <a:pt x="352" y="206"/>
                  <a:pt x="356" y="207"/>
                </a:cubicBezTo>
                <a:cubicBezTo>
                  <a:pt x="358" y="207"/>
                  <a:pt x="359" y="207"/>
                  <a:pt x="361" y="207"/>
                </a:cubicBezTo>
                <a:cubicBezTo>
                  <a:pt x="376" y="207"/>
                  <a:pt x="385" y="194"/>
                  <a:pt x="388" y="188"/>
                </a:cubicBezTo>
                <a:cubicBezTo>
                  <a:pt x="395" y="186"/>
                  <a:pt x="412" y="179"/>
                  <a:pt x="426" y="179"/>
                </a:cubicBezTo>
                <a:cubicBezTo>
                  <a:pt x="429" y="179"/>
                  <a:pt x="432" y="179"/>
                  <a:pt x="434" y="180"/>
                </a:cubicBezTo>
                <a:cubicBezTo>
                  <a:pt x="441" y="181"/>
                  <a:pt x="446" y="180"/>
                  <a:pt x="448" y="175"/>
                </a:cubicBezTo>
                <a:cubicBezTo>
                  <a:pt x="452" y="167"/>
                  <a:pt x="445" y="150"/>
                  <a:pt x="426" y="125"/>
                </a:cubicBezTo>
                <a:cubicBezTo>
                  <a:pt x="425" y="123"/>
                  <a:pt x="422" y="122"/>
                  <a:pt x="419" y="122"/>
                </a:cubicBezTo>
                <a:cubicBezTo>
                  <a:pt x="416" y="123"/>
                  <a:pt x="414" y="125"/>
                  <a:pt x="414" y="128"/>
                </a:cubicBezTo>
                <a:cubicBezTo>
                  <a:pt x="410" y="159"/>
                  <a:pt x="410" y="159"/>
                  <a:pt x="410" y="159"/>
                </a:cubicBezTo>
                <a:cubicBezTo>
                  <a:pt x="400" y="155"/>
                  <a:pt x="385" y="149"/>
                  <a:pt x="381" y="139"/>
                </a:cubicBezTo>
                <a:cubicBezTo>
                  <a:pt x="379" y="135"/>
                  <a:pt x="381" y="129"/>
                  <a:pt x="386" y="121"/>
                </a:cubicBezTo>
                <a:cubicBezTo>
                  <a:pt x="390" y="115"/>
                  <a:pt x="394" y="110"/>
                  <a:pt x="399" y="105"/>
                </a:cubicBezTo>
                <a:cubicBezTo>
                  <a:pt x="400" y="105"/>
                  <a:pt x="400" y="105"/>
                  <a:pt x="400" y="104"/>
                </a:cubicBezTo>
                <a:cubicBezTo>
                  <a:pt x="412" y="94"/>
                  <a:pt x="425" y="87"/>
                  <a:pt x="431" y="87"/>
                </a:cubicBezTo>
                <a:cubicBezTo>
                  <a:pt x="431" y="87"/>
                  <a:pt x="431" y="87"/>
                  <a:pt x="431" y="87"/>
                </a:cubicBezTo>
                <a:cubicBezTo>
                  <a:pt x="435" y="87"/>
                  <a:pt x="440" y="90"/>
                  <a:pt x="445" y="92"/>
                </a:cubicBezTo>
                <a:cubicBezTo>
                  <a:pt x="451" y="95"/>
                  <a:pt x="458" y="99"/>
                  <a:pt x="466" y="99"/>
                </a:cubicBezTo>
                <a:cubicBezTo>
                  <a:pt x="475" y="99"/>
                  <a:pt x="483" y="94"/>
                  <a:pt x="490" y="85"/>
                </a:cubicBezTo>
                <a:cubicBezTo>
                  <a:pt x="505" y="66"/>
                  <a:pt x="497" y="42"/>
                  <a:pt x="490" y="26"/>
                </a:cubicBezTo>
                <a:cubicBezTo>
                  <a:pt x="602" y="55"/>
                  <a:pt x="695" y="134"/>
                  <a:pt x="742" y="237"/>
                </a:cubicBezTo>
                <a:close/>
                <a:moveTo>
                  <a:pt x="119" y="480"/>
                </a:moveTo>
                <a:cubicBezTo>
                  <a:pt x="109" y="475"/>
                  <a:pt x="95" y="468"/>
                  <a:pt x="79" y="444"/>
                </a:cubicBezTo>
                <a:cubicBezTo>
                  <a:pt x="73" y="435"/>
                  <a:pt x="67" y="421"/>
                  <a:pt x="61" y="403"/>
                </a:cubicBezTo>
                <a:cubicBezTo>
                  <a:pt x="194" y="403"/>
                  <a:pt x="194" y="403"/>
                  <a:pt x="194" y="403"/>
                </a:cubicBezTo>
                <a:cubicBezTo>
                  <a:pt x="194" y="443"/>
                  <a:pt x="198" y="482"/>
                  <a:pt x="204" y="519"/>
                </a:cubicBezTo>
                <a:cubicBezTo>
                  <a:pt x="137" y="519"/>
                  <a:pt x="137" y="519"/>
                  <a:pt x="137" y="519"/>
                </a:cubicBezTo>
                <a:cubicBezTo>
                  <a:pt x="138" y="516"/>
                  <a:pt x="138" y="513"/>
                  <a:pt x="138" y="510"/>
                </a:cubicBezTo>
                <a:cubicBezTo>
                  <a:pt x="139" y="490"/>
                  <a:pt x="129" y="485"/>
                  <a:pt x="119" y="480"/>
                </a:cubicBezTo>
                <a:close/>
                <a:moveTo>
                  <a:pt x="273" y="112"/>
                </a:moveTo>
                <a:cubicBezTo>
                  <a:pt x="282" y="107"/>
                  <a:pt x="292" y="102"/>
                  <a:pt x="303" y="100"/>
                </a:cubicBezTo>
                <a:cubicBezTo>
                  <a:pt x="309" y="99"/>
                  <a:pt x="316" y="98"/>
                  <a:pt x="322" y="97"/>
                </a:cubicBezTo>
                <a:cubicBezTo>
                  <a:pt x="341" y="94"/>
                  <a:pt x="363" y="92"/>
                  <a:pt x="384" y="76"/>
                </a:cubicBezTo>
                <a:cubicBezTo>
                  <a:pt x="386" y="75"/>
                  <a:pt x="387" y="74"/>
                  <a:pt x="388" y="73"/>
                </a:cubicBezTo>
                <a:cubicBezTo>
                  <a:pt x="388" y="97"/>
                  <a:pt x="388" y="97"/>
                  <a:pt x="388" y="97"/>
                </a:cubicBezTo>
                <a:cubicBezTo>
                  <a:pt x="383" y="102"/>
                  <a:pt x="378" y="108"/>
                  <a:pt x="374" y="113"/>
                </a:cubicBezTo>
                <a:cubicBezTo>
                  <a:pt x="370" y="120"/>
                  <a:pt x="368" y="125"/>
                  <a:pt x="367" y="130"/>
                </a:cubicBezTo>
                <a:cubicBezTo>
                  <a:pt x="342" y="130"/>
                  <a:pt x="342" y="130"/>
                  <a:pt x="342" y="130"/>
                </a:cubicBezTo>
                <a:cubicBezTo>
                  <a:pt x="343" y="127"/>
                  <a:pt x="344" y="124"/>
                  <a:pt x="343" y="120"/>
                </a:cubicBezTo>
                <a:cubicBezTo>
                  <a:pt x="341" y="112"/>
                  <a:pt x="334" y="107"/>
                  <a:pt x="325" y="107"/>
                </a:cubicBezTo>
                <a:cubicBezTo>
                  <a:pt x="318" y="107"/>
                  <a:pt x="310" y="110"/>
                  <a:pt x="305" y="115"/>
                </a:cubicBezTo>
                <a:cubicBezTo>
                  <a:pt x="302" y="118"/>
                  <a:pt x="301" y="122"/>
                  <a:pt x="302" y="125"/>
                </a:cubicBezTo>
                <a:cubicBezTo>
                  <a:pt x="303" y="127"/>
                  <a:pt x="304" y="129"/>
                  <a:pt x="306" y="130"/>
                </a:cubicBezTo>
                <a:cubicBezTo>
                  <a:pt x="261" y="130"/>
                  <a:pt x="261" y="130"/>
                  <a:pt x="261" y="130"/>
                </a:cubicBezTo>
                <a:cubicBezTo>
                  <a:pt x="264" y="124"/>
                  <a:pt x="267" y="119"/>
                  <a:pt x="270" y="113"/>
                </a:cubicBezTo>
                <a:cubicBezTo>
                  <a:pt x="271" y="113"/>
                  <a:pt x="272" y="112"/>
                  <a:pt x="273" y="112"/>
                </a:cubicBezTo>
                <a:close/>
                <a:moveTo>
                  <a:pt x="440" y="48"/>
                </a:moveTo>
                <a:cubicBezTo>
                  <a:pt x="451" y="45"/>
                  <a:pt x="465" y="38"/>
                  <a:pt x="471" y="27"/>
                </a:cubicBezTo>
                <a:cubicBezTo>
                  <a:pt x="472" y="26"/>
                  <a:pt x="472" y="25"/>
                  <a:pt x="473" y="24"/>
                </a:cubicBezTo>
                <a:cubicBezTo>
                  <a:pt x="479" y="34"/>
                  <a:pt x="492" y="60"/>
                  <a:pt x="479" y="76"/>
                </a:cubicBezTo>
                <a:cubicBezTo>
                  <a:pt x="473" y="84"/>
                  <a:pt x="469" y="85"/>
                  <a:pt x="466" y="85"/>
                </a:cubicBezTo>
                <a:cubicBezTo>
                  <a:pt x="461" y="85"/>
                  <a:pt x="456" y="82"/>
                  <a:pt x="451" y="80"/>
                </a:cubicBezTo>
                <a:cubicBezTo>
                  <a:pt x="445" y="76"/>
                  <a:pt x="439" y="73"/>
                  <a:pt x="432" y="73"/>
                </a:cubicBezTo>
                <a:cubicBezTo>
                  <a:pt x="424" y="72"/>
                  <a:pt x="413" y="77"/>
                  <a:pt x="402" y="85"/>
                </a:cubicBezTo>
                <a:cubicBezTo>
                  <a:pt x="402" y="64"/>
                  <a:pt x="402" y="64"/>
                  <a:pt x="402" y="64"/>
                </a:cubicBezTo>
                <a:cubicBezTo>
                  <a:pt x="419" y="54"/>
                  <a:pt x="432" y="50"/>
                  <a:pt x="440" y="48"/>
                </a:cubicBezTo>
                <a:close/>
                <a:moveTo>
                  <a:pt x="322" y="122"/>
                </a:moveTo>
                <a:cubicBezTo>
                  <a:pt x="325" y="121"/>
                  <a:pt x="327" y="121"/>
                  <a:pt x="328" y="122"/>
                </a:cubicBezTo>
                <a:cubicBezTo>
                  <a:pt x="328" y="122"/>
                  <a:pt x="327" y="122"/>
                  <a:pt x="327" y="122"/>
                </a:cubicBezTo>
                <a:cubicBezTo>
                  <a:pt x="325" y="122"/>
                  <a:pt x="324" y="122"/>
                  <a:pt x="322" y="122"/>
                </a:cubicBezTo>
                <a:close/>
                <a:moveTo>
                  <a:pt x="368" y="144"/>
                </a:moveTo>
                <a:cubicBezTo>
                  <a:pt x="368" y="144"/>
                  <a:pt x="368" y="145"/>
                  <a:pt x="368" y="145"/>
                </a:cubicBezTo>
                <a:cubicBezTo>
                  <a:pt x="374" y="157"/>
                  <a:pt x="387" y="165"/>
                  <a:pt x="398" y="170"/>
                </a:cubicBezTo>
                <a:cubicBezTo>
                  <a:pt x="388" y="173"/>
                  <a:pt x="381" y="176"/>
                  <a:pt x="380" y="176"/>
                </a:cubicBezTo>
                <a:cubicBezTo>
                  <a:pt x="379" y="177"/>
                  <a:pt x="378" y="178"/>
                  <a:pt x="377" y="180"/>
                </a:cubicBezTo>
                <a:cubicBezTo>
                  <a:pt x="376" y="179"/>
                  <a:pt x="375" y="178"/>
                  <a:pt x="374" y="178"/>
                </a:cubicBezTo>
                <a:cubicBezTo>
                  <a:pt x="375" y="177"/>
                  <a:pt x="375" y="175"/>
                  <a:pt x="376" y="174"/>
                </a:cubicBezTo>
                <a:cubicBezTo>
                  <a:pt x="382" y="171"/>
                  <a:pt x="381" y="166"/>
                  <a:pt x="381" y="164"/>
                </a:cubicBezTo>
                <a:cubicBezTo>
                  <a:pt x="379" y="157"/>
                  <a:pt x="370" y="155"/>
                  <a:pt x="356" y="153"/>
                </a:cubicBezTo>
                <a:cubicBezTo>
                  <a:pt x="356" y="153"/>
                  <a:pt x="355" y="153"/>
                  <a:pt x="354" y="153"/>
                </a:cubicBezTo>
                <a:cubicBezTo>
                  <a:pt x="346" y="153"/>
                  <a:pt x="342" y="158"/>
                  <a:pt x="342" y="163"/>
                </a:cubicBezTo>
                <a:cubicBezTo>
                  <a:pt x="340" y="161"/>
                  <a:pt x="338" y="160"/>
                  <a:pt x="336" y="159"/>
                </a:cubicBezTo>
                <a:cubicBezTo>
                  <a:pt x="335" y="159"/>
                  <a:pt x="333" y="159"/>
                  <a:pt x="332" y="159"/>
                </a:cubicBezTo>
                <a:cubicBezTo>
                  <a:pt x="321" y="159"/>
                  <a:pt x="312" y="170"/>
                  <a:pt x="311" y="179"/>
                </a:cubicBezTo>
                <a:cubicBezTo>
                  <a:pt x="311" y="186"/>
                  <a:pt x="315" y="192"/>
                  <a:pt x="323" y="193"/>
                </a:cubicBezTo>
                <a:cubicBezTo>
                  <a:pt x="323" y="193"/>
                  <a:pt x="324" y="193"/>
                  <a:pt x="325" y="193"/>
                </a:cubicBezTo>
                <a:cubicBezTo>
                  <a:pt x="330" y="193"/>
                  <a:pt x="334" y="192"/>
                  <a:pt x="337" y="189"/>
                </a:cubicBezTo>
                <a:cubicBezTo>
                  <a:pt x="336" y="191"/>
                  <a:pt x="335" y="194"/>
                  <a:pt x="336" y="196"/>
                </a:cubicBezTo>
                <a:cubicBezTo>
                  <a:pt x="337" y="197"/>
                  <a:pt x="337" y="198"/>
                  <a:pt x="338" y="199"/>
                </a:cubicBezTo>
                <a:cubicBezTo>
                  <a:pt x="336" y="201"/>
                  <a:pt x="335" y="203"/>
                  <a:pt x="333" y="205"/>
                </a:cubicBezTo>
                <a:cubicBezTo>
                  <a:pt x="330" y="210"/>
                  <a:pt x="329" y="217"/>
                  <a:pt x="330" y="223"/>
                </a:cubicBezTo>
                <a:cubicBezTo>
                  <a:pt x="329" y="223"/>
                  <a:pt x="327" y="223"/>
                  <a:pt x="326" y="223"/>
                </a:cubicBezTo>
                <a:cubicBezTo>
                  <a:pt x="320" y="224"/>
                  <a:pt x="311" y="224"/>
                  <a:pt x="305" y="227"/>
                </a:cubicBezTo>
                <a:cubicBezTo>
                  <a:pt x="291" y="232"/>
                  <a:pt x="289" y="249"/>
                  <a:pt x="289" y="259"/>
                </a:cubicBezTo>
                <a:cubicBezTo>
                  <a:pt x="220" y="259"/>
                  <a:pt x="220" y="259"/>
                  <a:pt x="220" y="259"/>
                </a:cubicBezTo>
                <a:cubicBezTo>
                  <a:pt x="228" y="217"/>
                  <a:pt x="240" y="178"/>
                  <a:pt x="255" y="144"/>
                </a:cubicBezTo>
                <a:lnTo>
                  <a:pt x="368" y="144"/>
                </a:lnTo>
                <a:close/>
                <a:moveTo>
                  <a:pt x="346" y="175"/>
                </a:moveTo>
                <a:cubicBezTo>
                  <a:pt x="346" y="175"/>
                  <a:pt x="346" y="174"/>
                  <a:pt x="346" y="174"/>
                </a:cubicBezTo>
                <a:cubicBezTo>
                  <a:pt x="346" y="175"/>
                  <a:pt x="347" y="176"/>
                  <a:pt x="348" y="177"/>
                </a:cubicBezTo>
                <a:cubicBezTo>
                  <a:pt x="348" y="177"/>
                  <a:pt x="348" y="177"/>
                  <a:pt x="348" y="177"/>
                </a:cubicBezTo>
                <a:cubicBezTo>
                  <a:pt x="347" y="178"/>
                  <a:pt x="345" y="180"/>
                  <a:pt x="344" y="181"/>
                </a:cubicBezTo>
                <a:cubicBezTo>
                  <a:pt x="345" y="179"/>
                  <a:pt x="345" y="177"/>
                  <a:pt x="346" y="175"/>
                </a:cubicBezTo>
                <a:close/>
                <a:moveTo>
                  <a:pt x="363" y="169"/>
                </a:moveTo>
                <a:cubicBezTo>
                  <a:pt x="362" y="168"/>
                  <a:pt x="361" y="168"/>
                  <a:pt x="360" y="168"/>
                </a:cubicBezTo>
                <a:cubicBezTo>
                  <a:pt x="360" y="168"/>
                  <a:pt x="360" y="168"/>
                  <a:pt x="359" y="168"/>
                </a:cubicBezTo>
                <a:cubicBezTo>
                  <a:pt x="361" y="168"/>
                  <a:pt x="362" y="168"/>
                  <a:pt x="363" y="168"/>
                </a:cubicBezTo>
                <a:cubicBezTo>
                  <a:pt x="363" y="169"/>
                  <a:pt x="363" y="169"/>
                  <a:pt x="363" y="169"/>
                </a:cubicBezTo>
                <a:close/>
                <a:moveTo>
                  <a:pt x="361" y="184"/>
                </a:moveTo>
                <a:cubicBezTo>
                  <a:pt x="362" y="185"/>
                  <a:pt x="362" y="186"/>
                  <a:pt x="363" y="187"/>
                </a:cubicBezTo>
                <a:cubicBezTo>
                  <a:pt x="361" y="187"/>
                  <a:pt x="360" y="187"/>
                  <a:pt x="357" y="188"/>
                </a:cubicBezTo>
                <a:cubicBezTo>
                  <a:pt x="359" y="187"/>
                  <a:pt x="360" y="185"/>
                  <a:pt x="361" y="184"/>
                </a:cubicBezTo>
                <a:close/>
                <a:moveTo>
                  <a:pt x="332" y="173"/>
                </a:moveTo>
                <a:cubicBezTo>
                  <a:pt x="332" y="174"/>
                  <a:pt x="331" y="175"/>
                  <a:pt x="330" y="176"/>
                </a:cubicBezTo>
                <a:cubicBezTo>
                  <a:pt x="329" y="177"/>
                  <a:pt x="328" y="179"/>
                  <a:pt x="326" y="179"/>
                </a:cubicBezTo>
                <a:cubicBezTo>
                  <a:pt x="326" y="178"/>
                  <a:pt x="327" y="177"/>
                  <a:pt x="328" y="175"/>
                </a:cubicBezTo>
                <a:cubicBezTo>
                  <a:pt x="329" y="174"/>
                  <a:pt x="331" y="173"/>
                  <a:pt x="332" y="173"/>
                </a:cubicBezTo>
                <a:close/>
                <a:moveTo>
                  <a:pt x="297" y="273"/>
                </a:moveTo>
                <a:cubicBezTo>
                  <a:pt x="298" y="273"/>
                  <a:pt x="300" y="273"/>
                  <a:pt x="301" y="272"/>
                </a:cubicBezTo>
                <a:cubicBezTo>
                  <a:pt x="302" y="272"/>
                  <a:pt x="303" y="273"/>
                  <a:pt x="303" y="274"/>
                </a:cubicBezTo>
                <a:cubicBezTo>
                  <a:pt x="303" y="275"/>
                  <a:pt x="304" y="275"/>
                  <a:pt x="303" y="277"/>
                </a:cubicBezTo>
                <a:cubicBezTo>
                  <a:pt x="292" y="283"/>
                  <a:pt x="247" y="307"/>
                  <a:pt x="239" y="338"/>
                </a:cubicBezTo>
                <a:cubicBezTo>
                  <a:pt x="234" y="354"/>
                  <a:pt x="231" y="372"/>
                  <a:pt x="229" y="389"/>
                </a:cubicBezTo>
                <a:cubicBezTo>
                  <a:pt x="208" y="389"/>
                  <a:pt x="208" y="389"/>
                  <a:pt x="208" y="389"/>
                </a:cubicBezTo>
                <a:cubicBezTo>
                  <a:pt x="208" y="349"/>
                  <a:pt x="212" y="310"/>
                  <a:pt x="218" y="273"/>
                </a:cubicBezTo>
                <a:lnTo>
                  <a:pt x="297" y="273"/>
                </a:lnTo>
                <a:close/>
                <a:moveTo>
                  <a:pt x="208" y="403"/>
                </a:moveTo>
                <a:cubicBezTo>
                  <a:pt x="227" y="403"/>
                  <a:pt x="227" y="403"/>
                  <a:pt x="227" y="403"/>
                </a:cubicBezTo>
                <a:cubicBezTo>
                  <a:pt x="226" y="425"/>
                  <a:pt x="229" y="445"/>
                  <a:pt x="239" y="459"/>
                </a:cubicBezTo>
                <a:cubicBezTo>
                  <a:pt x="246" y="469"/>
                  <a:pt x="257" y="475"/>
                  <a:pt x="270" y="476"/>
                </a:cubicBezTo>
                <a:cubicBezTo>
                  <a:pt x="275" y="477"/>
                  <a:pt x="280" y="477"/>
                  <a:pt x="285" y="477"/>
                </a:cubicBezTo>
                <a:cubicBezTo>
                  <a:pt x="299" y="477"/>
                  <a:pt x="313" y="475"/>
                  <a:pt x="325" y="474"/>
                </a:cubicBezTo>
                <a:cubicBezTo>
                  <a:pt x="334" y="473"/>
                  <a:pt x="343" y="473"/>
                  <a:pt x="351" y="473"/>
                </a:cubicBezTo>
                <a:cubicBezTo>
                  <a:pt x="369" y="473"/>
                  <a:pt x="374" y="478"/>
                  <a:pt x="377" y="486"/>
                </a:cubicBezTo>
                <a:cubicBezTo>
                  <a:pt x="383" y="501"/>
                  <a:pt x="381" y="510"/>
                  <a:pt x="380" y="519"/>
                </a:cubicBezTo>
                <a:cubicBezTo>
                  <a:pt x="218" y="519"/>
                  <a:pt x="218" y="519"/>
                  <a:pt x="218" y="519"/>
                </a:cubicBezTo>
                <a:cubicBezTo>
                  <a:pt x="212" y="482"/>
                  <a:pt x="208" y="443"/>
                  <a:pt x="208" y="403"/>
                </a:cubicBezTo>
                <a:close/>
                <a:moveTo>
                  <a:pt x="402" y="567"/>
                </a:moveTo>
                <a:cubicBezTo>
                  <a:pt x="406" y="573"/>
                  <a:pt x="408" y="577"/>
                  <a:pt x="405" y="581"/>
                </a:cubicBezTo>
                <a:cubicBezTo>
                  <a:pt x="404" y="582"/>
                  <a:pt x="403" y="584"/>
                  <a:pt x="402" y="586"/>
                </a:cubicBezTo>
                <a:lnTo>
                  <a:pt x="402" y="567"/>
                </a:lnTo>
                <a:close/>
                <a:moveTo>
                  <a:pt x="402" y="623"/>
                </a:moveTo>
                <a:cubicBezTo>
                  <a:pt x="405" y="633"/>
                  <a:pt x="409" y="641"/>
                  <a:pt x="412" y="648"/>
                </a:cubicBezTo>
                <a:cubicBezTo>
                  <a:pt x="402" y="648"/>
                  <a:pt x="402" y="648"/>
                  <a:pt x="402" y="648"/>
                </a:cubicBezTo>
                <a:lnTo>
                  <a:pt x="402" y="623"/>
                </a:lnTo>
                <a:close/>
                <a:moveTo>
                  <a:pt x="423" y="165"/>
                </a:moveTo>
                <a:cubicBezTo>
                  <a:pt x="425" y="149"/>
                  <a:pt x="425" y="149"/>
                  <a:pt x="425" y="149"/>
                </a:cubicBezTo>
                <a:cubicBezTo>
                  <a:pt x="429" y="155"/>
                  <a:pt x="433" y="162"/>
                  <a:pt x="434" y="166"/>
                </a:cubicBezTo>
                <a:cubicBezTo>
                  <a:pt x="432" y="165"/>
                  <a:pt x="429" y="165"/>
                  <a:pt x="426" y="165"/>
                </a:cubicBezTo>
                <a:cubicBezTo>
                  <a:pt x="425" y="165"/>
                  <a:pt x="424" y="165"/>
                  <a:pt x="423" y="165"/>
                </a:cubicBezTo>
                <a:close/>
                <a:moveTo>
                  <a:pt x="204" y="273"/>
                </a:moveTo>
                <a:cubicBezTo>
                  <a:pt x="198" y="310"/>
                  <a:pt x="194" y="349"/>
                  <a:pt x="194" y="389"/>
                </a:cubicBezTo>
                <a:cubicBezTo>
                  <a:pt x="56" y="389"/>
                  <a:pt x="56" y="389"/>
                  <a:pt x="56" y="389"/>
                </a:cubicBezTo>
                <a:cubicBezTo>
                  <a:pt x="48" y="361"/>
                  <a:pt x="39" y="325"/>
                  <a:pt x="31" y="282"/>
                </a:cubicBezTo>
                <a:cubicBezTo>
                  <a:pt x="32" y="279"/>
                  <a:pt x="33" y="276"/>
                  <a:pt x="34" y="273"/>
                </a:cubicBezTo>
                <a:lnTo>
                  <a:pt x="204" y="273"/>
                </a:lnTo>
                <a:close/>
                <a:moveTo>
                  <a:pt x="134" y="533"/>
                </a:moveTo>
                <a:cubicBezTo>
                  <a:pt x="206" y="533"/>
                  <a:pt x="206" y="533"/>
                  <a:pt x="206" y="533"/>
                </a:cubicBezTo>
                <a:cubicBezTo>
                  <a:pt x="214" y="574"/>
                  <a:pt x="225" y="613"/>
                  <a:pt x="240" y="648"/>
                </a:cubicBezTo>
                <a:cubicBezTo>
                  <a:pt x="143" y="648"/>
                  <a:pt x="143" y="648"/>
                  <a:pt x="143" y="648"/>
                </a:cubicBezTo>
                <a:cubicBezTo>
                  <a:pt x="122" y="595"/>
                  <a:pt x="129" y="558"/>
                  <a:pt x="134" y="533"/>
                </a:cubicBezTo>
                <a:close/>
                <a:moveTo>
                  <a:pt x="220" y="533"/>
                </a:moveTo>
                <a:cubicBezTo>
                  <a:pt x="379" y="533"/>
                  <a:pt x="379" y="533"/>
                  <a:pt x="379" y="533"/>
                </a:cubicBezTo>
                <a:cubicBezTo>
                  <a:pt x="379" y="536"/>
                  <a:pt x="380" y="540"/>
                  <a:pt x="383" y="544"/>
                </a:cubicBezTo>
                <a:cubicBezTo>
                  <a:pt x="385" y="546"/>
                  <a:pt x="386" y="548"/>
                  <a:pt x="388" y="550"/>
                </a:cubicBezTo>
                <a:cubicBezTo>
                  <a:pt x="388" y="648"/>
                  <a:pt x="388" y="648"/>
                  <a:pt x="388" y="648"/>
                </a:cubicBezTo>
                <a:cubicBezTo>
                  <a:pt x="255" y="648"/>
                  <a:pt x="255" y="648"/>
                  <a:pt x="255" y="648"/>
                </a:cubicBezTo>
                <a:cubicBezTo>
                  <a:pt x="240" y="614"/>
                  <a:pt x="228" y="575"/>
                  <a:pt x="220" y="533"/>
                </a:cubicBezTo>
                <a:close/>
                <a:moveTo>
                  <a:pt x="388" y="662"/>
                </a:moveTo>
                <a:cubicBezTo>
                  <a:pt x="388" y="777"/>
                  <a:pt x="388" y="777"/>
                  <a:pt x="388" y="777"/>
                </a:cubicBezTo>
                <a:cubicBezTo>
                  <a:pt x="339" y="774"/>
                  <a:pt x="294" y="730"/>
                  <a:pt x="261" y="662"/>
                </a:cubicBezTo>
                <a:lnTo>
                  <a:pt x="388" y="662"/>
                </a:lnTo>
                <a:close/>
                <a:moveTo>
                  <a:pt x="402" y="662"/>
                </a:moveTo>
                <a:cubicBezTo>
                  <a:pt x="419" y="662"/>
                  <a:pt x="419" y="662"/>
                  <a:pt x="419" y="662"/>
                </a:cubicBezTo>
                <a:cubicBezTo>
                  <a:pt x="419" y="662"/>
                  <a:pt x="419" y="663"/>
                  <a:pt x="419" y="663"/>
                </a:cubicBezTo>
                <a:cubicBezTo>
                  <a:pt x="427" y="678"/>
                  <a:pt x="433" y="692"/>
                  <a:pt x="449" y="692"/>
                </a:cubicBezTo>
                <a:cubicBezTo>
                  <a:pt x="452" y="692"/>
                  <a:pt x="455" y="691"/>
                  <a:pt x="458" y="691"/>
                </a:cubicBezTo>
                <a:cubicBezTo>
                  <a:pt x="470" y="687"/>
                  <a:pt x="491" y="675"/>
                  <a:pt x="505" y="665"/>
                </a:cubicBezTo>
                <a:cubicBezTo>
                  <a:pt x="506" y="664"/>
                  <a:pt x="508" y="663"/>
                  <a:pt x="509" y="662"/>
                </a:cubicBezTo>
                <a:cubicBezTo>
                  <a:pt x="529" y="662"/>
                  <a:pt x="529" y="662"/>
                  <a:pt x="529" y="662"/>
                </a:cubicBezTo>
                <a:cubicBezTo>
                  <a:pt x="496" y="732"/>
                  <a:pt x="450" y="774"/>
                  <a:pt x="402" y="777"/>
                </a:cubicBezTo>
                <a:lnTo>
                  <a:pt x="402" y="662"/>
                </a:lnTo>
                <a:close/>
                <a:moveTo>
                  <a:pt x="528" y="648"/>
                </a:moveTo>
                <a:cubicBezTo>
                  <a:pt x="539" y="638"/>
                  <a:pt x="539" y="634"/>
                  <a:pt x="539" y="632"/>
                </a:cubicBezTo>
                <a:cubicBezTo>
                  <a:pt x="539" y="628"/>
                  <a:pt x="545" y="617"/>
                  <a:pt x="552" y="605"/>
                </a:cubicBezTo>
                <a:cubicBezTo>
                  <a:pt x="547" y="621"/>
                  <a:pt x="541" y="635"/>
                  <a:pt x="536" y="648"/>
                </a:cubicBezTo>
                <a:lnTo>
                  <a:pt x="528" y="648"/>
                </a:lnTo>
                <a:close/>
                <a:moveTo>
                  <a:pt x="570" y="592"/>
                </a:moveTo>
                <a:cubicBezTo>
                  <a:pt x="575" y="588"/>
                  <a:pt x="579" y="584"/>
                  <a:pt x="582" y="579"/>
                </a:cubicBezTo>
                <a:cubicBezTo>
                  <a:pt x="584" y="573"/>
                  <a:pt x="584" y="567"/>
                  <a:pt x="581" y="561"/>
                </a:cubicBezTo>
                <a:cubicBezTo>
                  <a:pt x="577" y="554"/>
                  <a:pt x="576" y="544"/>
                  <a:pt x="579" y="533"/>
                </a:cubicBezTo>
                <a:cubicBezTo>
                  <a:pt x="752" y="533"/>
                  <a:pt x="752" y="533"/>
                  <a:pt x="752" y="533"/>
                </a:cubicBezTo>
                <a:cubicBezTo>
                  <a:pt x="735" y="575"/>
                  <a:pt x="711" y="614"/>
                  <a:pt x="682" y="648"/>
                </a:cubicBezTo>
                <a:cubicBezTo>
                  <a:pt x="551" y="648"/>
                  <a:pt x="551" y="648"/>
                  <a:pt x="551" y="648"/>
                </a:cubicBezTo>
                <a:cubicBezTo>
                  <a:pt x="558" y="631"/>
                  <a:pt x="565" y="612"/>
                  <a:pt x="570" y="592"/>
                </a:cubicBezTo>
                <a:close/>
                <a:moveTo>
                  <a:pt x="175" y="708"/>
                </a:moveTo>
                <a:cubicBezTo>
                  <a:pt x="164" y="691"/>
                  <a:pt x="155" y="676"/>
                  <a:pt x="149" y="662"/>
                </a:cubicBezTo>
                <a:cubicBezTo>
                  <a:pt x="246" y="662"/>
                  <a:pt x="246" y="662"/>
                  <a:pt x="246" y="662"/>
                </a:cubicBezTo>
                <a:cubicBezTo>
                  <a:pt x="248" y="666"/>
                  <a:pt x="250" y="670"/>
                  <a:pt x="252" y="674"/>
                </a:cubicBezTo>
                <a:cubicBezTo>
                  <a:pt x="275" y="720"/>
                  <a:pt x="302" y="753"/>
                  <a:pt x="333" y="772"/>
                </a:cubicBezTo>
                <a:cubicBezTo>
                  <a:pt x="275" y="763"/>
                  <a:pt x="221" y="740"/>
                  <a:pt x="175" y="708"/>
                </a:cubicBezTo>
                <a:close/>
                <a:moveTo>
                  <a:pt x="457" y="773"/>
                </a:moveTo>
                <a:cubicBezTo>
                  <a:pt x="491" y="751"/>
                  <a:pt x="521" y="713"/>
                  <a:pt x="545" y="662"/>
                </a:cubicBezTo>
                <a:cubicBezTo>
                  <a:pt x="669" y="662"/>
                  <a:pt x="669" y="662"/>
                  <a:pt x="669" y="662"/>
                </a:cubicBezTo>
                <a:cubicBezTo>
                  <a:pt x="613" y="719"/>
                  <a:pt x="539" y="759"/>
                  <a:pt x="457" y="7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B28220EA-A3D9-52A6-5896-0F7E5A721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 dirty="0"/>
              <a:t>How Our Product Works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4B7075C-4F0F-B522-C014-5E47C27555CD}"/>
              </a:ext>
            </a:extLst>
          </p:cNvPr>
          <p:cNvSpPr txBox="1">
            <a:spLocks/>
          </p:cNvSpPr>
          <p:nvPr/>
        </p:nvSpPr>
        <p:spPr>
          <a:xfrm>
            <a:off x="914400" y="933450"/>
            <a:ext cx="10363200" cy="406400"/>
          </a:xfrm>
          <a:prstGeom prst="rect">
            <a:avLst/>
          </a:prstGeom>
        </p:spPr>
        <p:txBody>
          <a:bodyPr/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With Deep Learning Technology</a:t>
            </a:r>
          </a:p>
        </p:txBody>
      </p:sp>
    </p:spTree>
    <p:extLst>
      <p:ext uri="{BB962C8B-B14F-4D97-AF65-F5344CB8AC3E}">
        <p14:creationId xmlns:p14="http://schemas.microsoft.com/office/powerpoint/2010/main" val="2667447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7.40741E-7 L -0.04141 -7.40741E-7 " pathEditMode="relative" rAng="0" ptsTypes="AA">
                                      <p:cBhvr>
                                        <p:cTn id="20" dur="3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7.40741E-7 L -0.04141 -7.40741E-7 " pathEditMode="relative" rAng="0" ptsTypes="AA">
                                      <p:cBhvr>
                                        <p:cTn id="37" dur="3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16" grpId="1" animBg="1"/>
      <p:bldP spid="7" grpId="0" animBg="1"/>
      <p:bldP spid="12" grpId="0" animBg="1"/>
      <p:bldP spid="13" grpId="0" animBg="1"/>
      <p:bldP spid="3" grpId="0" animBg="1"/>
      <p:bldP spid="4" grpId="0" animBg="1"/>
      <p:bldP spid="5" grpId="0" animBg="1"/>
      <p:bldP spid="21" grpId="0" animBg="1"/>
      <p:bldP spid="22" grpId="0" animBg="1"/>
      <p:bldP spid="23" grpId="0" animBg="1"/>
    </p:bldLst>
  </p:timing>
</p:sld>
</file>

<file path=ppt/theme/theme1.xml><?xml version="1.0" encoding="utf-8"?>
<a:theme xmlns:a="http://schemas.openxmlformats.org/drawingml/2006/main" name="Carbon - 16x9">
  <a:themeElements>
    <a:clrScheme name="i9_Storm Dark">
      <a:dk1>
        <a:srgbClr val="FFFFFF"/>
      </a:dk1>
      <a:lt1>
        <a:srgbClr val="2B2B2D"/>
      </a:lt1>
      <a:dk2>
        <a:srgbClr val="387390"/>
      </a:dk2>
      <a:lt2>
        <a:srgbClr val="46768C"/>
      </a:lt2>
      <a:accent1>
        <a:srgbClr val="97AEA0"/>
      </a:accent1>
      <a:accent2>
        <a:srgbClr val="7D9892"/>
      </a:accent2>
      <a:accent3>
        <a:srgbClr val="688687"/>
      </a:accent3>
      <a:accent4>
        <a:srgbClr val="5C818A"/>
      </a:accent4>
      <a:accent5>
        <a:srgbClr val="567C8A"/>
      </a:accent5>
      <a:accent6>
        <a:srgbClr val="4E798C"/>
      </a:accent6>
      <a:hlink>
        <a:srgbClr val="2F8299"/>
      </a:hlink>
      <a:folHlink>
        <a:srgbClr val="8C8C8C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i9_Storm">
      <a:dk1>
        <a:srgbClr val="57565A"/>
      </a:dk1>
      <a:lt1>
        <a:sysClr val="window" lastClr="FFFFFF"/>
      </a:lt1>
      <a:dk2>
        <a:srgbClr val="193441"/>
      </a:dk2>
      <a:lt2>
        <a:srgbClr val="2C4A58"/>
      </a:lt2>
      <a:accent1>
        <a:srgbClr val="97AEA0"/>
      </a:accent1>
      <a:accent2>
        <a:srgbClr val="7D9892"/>
      </a:accent2>
      <a:accent3>
        <a:srgbClr val="688687"/>
      </a:accent3>
      <a:accent4>
        <a:srgbClr val="53737B"/>
      </a:accent4>
      <a:accent5>
        <a:srgbClr val="496A75"/>
      </a:accent5>
      <a:accent6>
        <a:srgbClr val="3E606F"/>
      </a:accent6>
      <a:hlink>
        <a:srgbClr val="2F8299"/>
      </a:hlink>
      <a:folHlink>
        <a:srgbClr val="8C8C8C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160297</TotalTime>
  <Words>1330</Words>
  <Application>Microsoft Macintosh PowerPoint</Application>
  <PresentationFormat>Widescreen</PresentationFormat>
  <Paragraphs>281</Paragraphs>
  <Slides>23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Aptos Narrow</vt:lpstr>
      <vt:lpstr>Arial</vt:lpstr>
      <vt:lpstr>Calibri</vt:lpstr>
      <vt:lpstr>Open Sans ExtraBold</vt:lpstr>
      <vt:lpstr>Open Sans Light</vt:lpstr>
      <vt:lpstr>Carbon - 16x9</vt:lpstr>
      <vt:lpstr>2_Office Theme</vt:lpstr>
      <vt:lpstr>ALFORM: Articulatory Labeling For  Optimal Real‑time MRI Experiments </vt:lpstr>
      <vt:lpstr>Investment Thesis</vt:lpstr>
      <vt:lpstr>PowerPoint Presentation</vt:lpstr>
      <vt:lpstr>Here’s How We Enhance Productivity</vt:lpstr>
      <vt:lpstr>PowerPoint Presentation</vt:lpstr>
      <vt:lpstr>Unique Real-Time Capabilities</vt:lpstr>
      <vt:lpstr>A Blue Ocean Market</vt:lpstr>
      <vt:lpstr>How Customers Use Our Product</vt:lpstr>
      <vt:lpstr>How Our Product Works</vt:lpstr>
      <vt:lpstr>What Makes Our Product Different</vt:lpstr>
      <vt:lpstr>Our Primary Modality Is Speech</vt:lpstr>
      <vt:lpstr>Here Are Our Demographics</vt:lpstr>
      <vt:lpstr>PowerPoint Presentation</vt:lpstr>
      <vt:lpstr>Here Are Our Metrics</vt:lpstr>
      <vt:lpstr>Here Are Our Metrics</vt:lpstr>
      <vt:lpstr>Here Are Our Metrics</vt:lpstr>
      <vt:lpstr>Here Are Our Metrics</vt:lpstr>
      <vt:lpstr>Here Are Our Metrics</vt:lpstr>
      <vt:lpstr>The Next Phase Needs $10K</vt:lpstr>
      <vt:lpstr>Considerations TODO</vt:lpstr>
      <vt:lpstr>Investment Thesis Recap</vt:lpstr>
      <vt:lpstr>Thank You!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Exec (youexec.com) Pitch Deck</dc:title>
  <dc:creator>You Exec (youexec.com)</dc:creator>
  <cp:lastModifiedBy>Joseph Henry Konan</cp:lastModifiedBy>
  <cp:revision>1484</cp:revision>
  <dcterms:created xsi:type="dcterms:W3CDTF">2014-10-08T23:03:32Z</dcterms:created>
  <dcterms:modified xsi:type="dcterms:W3CDTF">2025-12-09T17:23:54Z</dcterms:modified>
</cp:coreProperties>
</file>